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7"/>
  </p:notesMasterIdLst>
  <p:sldIdLst>
    <p:sldId id="256" r:id="rId2"/>
    <p:sldId id="261" r:id="rId3"/>
    <p:sldId id="262" r:id="rId4"/>
    <p:sldId id="263" r:id="rId5"/>
    <p:sldId id="313" r:id="rId6"/>
    <p:sldId id="266" r:id="rId7"/>
    <p:sldId id="314" r:id="rId8"/>
    <p:sldId id="317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7" r:id="rId17"/>
    <p:sldId id="329" r:id="rId18"/>
    <p:sldId id="328" r:id="rId19"/>
    <p:sldId id="342" r:id="rId20"/>
    <p:sldId id="331" r:id="rId21"/>
    <p:sldId id="330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1" r:id="rId31"/>
    <p:sldId id="340" r:id="rId32"/>
    <p:sldId id="271" r:id="rId33"/>
    <p:sldId id="257" r:id="rId34"/>
    <p:sldId id="326" r:id="rId35"/>
    <p:sldId id="325" r:id="rId36"/>
  </p:sldIdLst>
  <p:sldSz cx="9144000" cy="5143500" type="screen16x9"/>
  <p:notesSz cx="6858000" cy="9144000"/>
  <p:embeddedFontLst>
    <p:embeddedFont>
      <p:font typeface="DM Sans" pitchFamily="2" charset="77"/>
      <p:regular r:id="rId38"/>
      <p:bold r:id="rId39"/>
      <p:italic r:id="rId40"/>
      <p:boldItalic r:id="rId41"/>
    </p:embeddedFont>
    <p:embeddedFont>
      <p:font typeface="Nunito Light" panose="020F0302020204030204" pitchFamily="34" charset="0"/>
      <p:regular r:id="rId42"/>
      <p:italic r:id="rId43"/>
    </p:embeddedFont>
    <p:embeddedFont>
      <p:font typeface="Outfit" pitchFamily="2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A2BC8-089F-1050-93BD-20505166248B}" v="54" dt="2025-03-10T23:01:57.485"/>
    <p1510:client id="{438EB6B0-7806-D123-0CF6-EE1F4E4B7627}" v="20" dt="2025-03-10T04:25:42.831"/>
    <p1510:client id="{46D95462-D435-10C1-2220-18AD993FEB24}" v="34" dt="2025-03-10T22:31:31.798"/>
    <p1510:client id="{57E24822-A105-244C-BCA9-B8ED27495103}" v="1" dt="2025-03-10T00:29:54.719"/>
    <p1510:client id="{6182D011-2C97-C055-56D3-7D29EB188229}" v="2248" dt="2025-03-10T22:59:56.501"/>
    <p1510:client id="{C2219F7E-237C-DD42-379E-339F0B89FBBB}" v="101" dt="2025-03-10T07:30:13.972"/>
    <p1510:client id="{D6A49906-D9AC-E142-80B3-21FF1A5A8769}" v="4418" dt="2025-03-10T21:51:38.270"/>
  </p1510:revLst>
</p1510:revInfo>
</file>

<file path=ppt/tableStyles.xml><?xml version="1.0" encoding="utf-8"?>
<a:tblStyleLst xmlns:a="http://schemas.openxmlformats.org/drawingml/2006/main" def="{2A773D8E-88E8-48F7-9E15-80B16223C1D3}">
  <a:tblStyle styleId="{2A773D8E-88E8-48F7-9E15-80B16223C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7"/>
  </p:normalViewPr>
  <p:slideViewPr>
    <p:cSldViewPr snapToGrid="0">
      <p:cViewPr varScale="1">
        <p:scale>
          <a:sx n="144" d="100"/>
          <a:sy n="144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F56B698D-741B-14D1-DD00-EECF4CAA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8D40E9F0-8D92-5554-B1AB-F5F4C5219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514A0C3B-ADFE-1BFD-90C9-C1CC55CCDE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93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063CEC9A-D1D7-C899-BB0F-5A32C0E7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B054728A-6557-EC1F-8185-111AE14C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81305A9B-86D1-510D-CDE9-267BB7668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640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07E994FB-B5F1-659F-5657-A6272494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767E4090-936B-33B9-1166-70439EB232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4DD930B4-E04F-11D9-49B8-35D966C46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29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DBF9F4BC-3BC4-2382-DA7C-FE2B4199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2592C062-DA94-CC40-E8AF-8660B499D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07253FAE-9675-AED9-EB9F-A441EBDDF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0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6E397D33-03CB-6F32-36FB-E8089948B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5D4319E3-0254-9B24-D545-3B764107A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B80E9C6A-A22C-9D57-0D90-179F4ADB3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22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A20A7B2D-96BB-3CFC-1035-F9318297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B6531731-3FC8-5040-643A-16DFB9A7A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98158E67-9901-EBB6-3141-B90675366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5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438BFC51-6815-3168-B14E-2BD1324D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26:notes">
            <a:extLst>
              <a:ext uri="{FF2B5EF4-FFF2-40B4-BE49-F238E27FC236}">
                <a16:creationId xmlns:a16="http://schemas.microsoft.com/office/drawing/2014/main" id="{2207871D-4D5A-12B1-452A-EFCDC64558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26:notes">
            <a:extLst>
              <a:ext uri="{FF2B5EF4-FFF2-40B4-BE49-F238E27FC236}">
                <a16:creationId xmlns:a16="http://schemas.microsoft.com/office/drawing/2014/main" id="{9BD4BAFE-B285-ED9F-1FD8-213DD7958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777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27052B48-FE91-9DCA-05DF-736B53D55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26:notes">
            <a:extLst>
              <a:ext uri="{FF2B5EF4-FFF2-40B4-BE49-F238E27FC236}">
                <a16:creationId xmlns:a16="http://schemas.microsoft.com/office/drawing/2014/main" id="{6EC6F93B-38F8-F033-EC65-540F9E506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26:notes">
            <a:extLst>
              <a:ext uri="{FF2B5EF4-FFF2-40B4-BE49-F238E27FC236}">
                <a16:creationId xmlns:a16="http://schemas.microsoft.com/office/drawing/2014/main" id="{E101A534-4894-5843-6C4A-F8BFC9E69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90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>
          <a:extLst>
            <a:ext uri="{FF2B5EF4-FFF2-40B4-BE49-F238E27FC236}">
              <a16:creationId xmlns:a16="http://schemas.microsoft.com/office/drawing/2014/main" id="{D1FF93D5-F9D1-BA79-2ADB-01A077A9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71a4a866a_0_0:notes">
            <a:extLst>
              <a:ext uri="{FF2B5EF4-FFF2-40B4-BE49-F238E27FC236}">
                <a16:creationId xmlns:a16="http://schemas.microsoft.com/office/drawing/2014/main" id="{20EB6F49-6B60-4304-6435-0E5DBF95F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71a4a866a_0_0:notes">
            <a:extLst>
              <a:ext uri="{FF2B5EF4-FFF2-40B4-BE49-F238E27FC236}">
                <a16:creationId xmlns:a16="http://schemas.microsoft.com/office/drawing/2014/main" id="{F29DCDD5-715C-C1C9-5319-614395F6D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90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F2EC845D-C862-3485-AA16-71AE5E0FB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DF5C51D6-AAA0-F516-B9E7-2081194A2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C7302043-F370-07B9-B436-CF019B47EF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7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7C5A6278-CED4-1342-6A1E-96F29158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1F0C0C4E-E8E4-90ED-3A94-548A8D73A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A17CE895-2BA2-DD3B-3096-CC34222C0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9FBCF504-0510-1659-94D4-867E63B6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e71a4a866a_0_8:notes">
            <a:extLst>
              <a:ext uri="{FF2B5EF4-FFF2-40B4-BE49-F238E27FC236}">
                <a16:creationId xmlns:a16="http://schemas.microsoft.com/office/drawing/2014/main" id="{DB413D73-FA07-A1B3-2567-D5469F5D1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e71a4a866a_0_8:notes">
            <a:extLst>
              <a:ext uri="{FF2B5EF4-FFF2-40B4-BE49-F238E27FC236}">
                <a16:creationId xmlns:a16="http://schemas.microsoft.com/office/drawing/2014/main" id="{8D8FDA0D-5C60-FCE7-C4B6-6EAF5D5B9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2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122" name="Google Shape;122;p16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4"/>
          <p:cNvGrpSpPr/>
          <p:nvPr/>
        </p:nvGrpSpPr>
        <p:grpSpPr>
          <a:xfrm>
            <a:off x="-310473" y="3500727"/>
            <a:ext cx="9764950" cy="2327954"/>
            <a:chOff x="-310473" y="3500727"/>
            <a:chExt cx="9764950" cy="2327954"/>
          </a:xfrm>
        </p:grpSpPr>
        <p:sp>
          <p:nvSpPr>
            <p:cNvPr id="217" name="Google Shape;217;p24"/>
            <p:cNvSpPr/>
            <p:nvPr/>
          </p:nvSpPr>
          <p:spPr>
            <a:xfrm rot="10800000" flipH="1">
              <a:off x="927364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rot="10800000" flipH="1">
              <a:off x="273054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-310473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-125483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4821081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1478950" y="2782975"/>
            <a:ext cx="2844000" cy="11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1478950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4821091" y="2370625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32" name="Google Shape;232;p25"/>
            <p:cNvSpPr/>
            <p:nvPr/>
          </p:nvSpPr>
          <p:spPr>
            <a:xfrm rot="10800000" flipH="1">
              <a:off x="-136836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83414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10800000" flipH="1">
              <a:off x="-655296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81" name="Google Shape;281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6361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10800000" flipH="1">
              <a:off x="-266473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5286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10800000" flipH="1">
              <a:off x="-151033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2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3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5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6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7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8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9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14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5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8" r:id="rId4"/>
    <p:sldLayoutId id="2147483661" r:id="rId5"/>
    <p:sldLayoutId id="2147483662" r:id="rId6"/>
    <p:sldLayoutId id="2147483670" r:id="rId7"/>
    <p:sldLayoutId id="2147483671" r:id="rId8"/>
    <p:sldLayoutId id="2147483674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ethoscope on a computer&#10;&#10;Description automatically generated">
            <a:extLst>
              <a:ext uri="{FF2B5EF4-FFF2-40B4-BE49-F238E27FC236}">
                <a16:creationId xmlns:a16="http://schemas.microsoft.com/office/drawing/2014/main" id="{8B9C280A-099E-CA90-5ACB-AEE3442FD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99761"/>
              </a:srgbClr>
            </a:outerShdw>
          </a:effectLst>
        </p:spPr>
      </p:pic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44;p36">
            <a:extLst>
              <a:ext uri="{FF2B5EF4-FFF2-40B4-BE49-F238E27FC236}">
                <a16:creationId xmlns:a16="http://schemas.microsoft.com/office/drawing/2014/main" id="{07733C05-BA63-6D57-38B7-6A01923752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03952" y="292972"/>
            <a:ext cx="4668129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tx2">
                    <a:lumMod val="10000"/>
                  </a:schemeClr>
                </a:solidFill>
              </a:rPr>
              <a:t>Health Care Data Management System</a:t>
            </a:r>
            <a:r>
              <a:rPr lang="en" b="1">
                <a:solidFill>
                  <a:schemeClr val="tx2">
                    <a:lumMod val="10000"/>
                  </a:schemeClr>
                </a:solidFill>
              </a:rPr>
              <a:t> </a:t>
            </a:r>
            <a:endParaRPr sz="48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Google Shape;344;p36">
            <a:extLst>
              <a:ext uri="{FF2B5EF4-FFF2-40B4-BE49-F238E27FC236}">
                <a16:creationId xmlns:a16="http://schemas.microsoft.com/office/drawing/2014/main" id="{7AA6F692-0991-05CE-2D80-B5B9C1D9C09F}"/>
              </a:ext>
            </a:extLst>
          </p:cNvPr>
          <p:cNvSpPr txBox="1">
            <a:spLocks/>
          </p:cNvSpPr>
          <p:nvPr/>
        </p:nvSpPr>
        <p:spPr>
          <a:xfrm>
            <a:off x="6477028" y="3436864"/>
            <a:ext cx="2595053" cy="170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en-US" sz="2000">
                <a:solidFill>
                  <a:schemeClr val="tx2">
                    <a:lumMod val="10000"/>
                  </a:schemeClr>
                </a:solidFill>
              </a:rPr>
              <a:t>Presenting By </a:t>
            </a:r>
            <a:br>
              <a:rPr lang="en-US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700">
                <a:solidFill>
                  <a:schemeClr val="tx2">
                    <a:lumMod val="10000"/>
                  </a:schemeClr>
                </a:solidFill>
              </a:rPr>
              <a:t>1. Devi </a:t>
            </a:r>
            <a:r>
              <a:rPr lang="en-US" sz="1700" err="1">
                <a:solidFill>
                  <a:schemeClr val="tx2">
                    <a:lumMod val="10000"/>
                  </a:schemeClr>
                </a:solidFill>
              </a:rPr>
              <a:t>Sowjanya</a:t>
            </a:r>
            <a:r>
              <a:rPr lang="en-US" sz="17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10000"/>
                  </a:schemeClr>
                </a:solidFill>
              </a:rPr>
              <a:t>Padala</a:t>
            </a:r>
            <a:endParaRPr lang="en-US" sz="170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700">
                <a:solidFill>
                  <a:schemeClr val="tx2">
                    <a:lumMod val="10000"/>
                  </a:schemeClr>
                </a:solidFill>
              </a:rPr>
              <a:t>2. </a:t>
            </a:r>
            <a:r>
              <a:rPr lang="en-US" sz="1700" err="1">
                <a:solidFill>
                  <a:schemeClr val="tx2">
                    <a:lumMod val="10000"/>
                  </a:schemeClr>
                </a:solidFill>
              </a:rPr>
              <a:t>Jeevitha</a:t>
            </a:r>
            <a:r>
              <a:rPr lang="en-US" sz="170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10000"/>
                  </a:schemeClr>
                </a:solidFill>
              </a:rPr>
              <a:t>Bandi</a:t>
            </a:r>
            <a:endParaRPr lang="en-US" sz="170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700">
                <a:solidFill>
                  <a:schemeClr val="tx2">
                    <a:lumMod val="10000"/>
                  </a:schemeClr>
                </a:solidFill>
              </a:rPr>
              <a:t>3. Naveen </a:t>
            </a:r>
            <a:r>
              <a:rPr lang="en-US" sz="1700" err="1">
                <a:solidFill>
                  <a:schemeClr val="tx2">
                    <a:lumMod val="10000"/>
                  </a:schemeClr>
                </a:solidFill>
              </a:rPr>
              <a:t>Pasupula</a:t>
            </a:r>
            <a:endParaRPr lang="en-US" sz="170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9" name="Picture 8" descr="Brand Guidelines - Seattle University">
            <a:extLst>
              <a:ext uri="{FF2B5EF4-FFF2-40B4-BE49-F238E27FC236}">
                <a16:creationId xmlns:a16="http://schemas.microsoft.com/office/drawing/2014/main" id="{4A3834D6-0D4A-E0EB-F16A-C7A92784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25" y="366079"/>
            <a:ext cx="534270" cy="621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0A22199C-52B5-0E67-BF3A-C1389A31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E1132-B8A6-E560-82D4-E659133F40D2}"/>
              </a:ext>
            </a:extLst>
          </p:cNvPr>
          <p:cNvSpPr txBox="1"/>
          <p:nvPr/>
        </p:nvSpPr>
        <p:spPr>
          <a:xfrm>
            <a:off x="866692" y="588396"/>
            <a:ext cx="4624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Query2: Most diagnosed diseases in the last 2 years</a:t>
            </a: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1E4F1FF-2BA0-4E9A-B1BA-83D95275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7" t="260" r="31255" b="442"/>
          <a:stretch/>
        </p:blipFill>
        <p:spPr>
          <a:xfrm>
            <a:off x="151074" y="1218872"/>
            <a:ext cx="5247861" cy="1785521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1932823-E59D-FB6C-CB32-59D5D3E95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966" y="588396"/>
            <a:ext cx="2406364" cy="4308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BFE92A-F4DB-D434-82EB-60ADE2723275}"/>
              </a:ext>
            </a:extLst>
          </p:cNvPr>
          <p:cNvSpPr txBox="1"/>
          <p:nvPr/>
        </p:nvSpPr>
        <p:spPr>
          <a:xfrm>
            <a:off x="5725538" y="246491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7679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304286D4-482F-FFD2-DF06-22E3283B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98D2F-5A15-696F-A55B-5698868B38F7}"/>
              </a:ext>
            </a:extLst>
          </p:cNvPr>
          <p:cNvSpPr txBox="1"/>
          <p:nvPr/>
        </p:nvSpPr>
        <p:spPr>
          <a:xfrm>
            <a:off x="866690" y="826935"/>
            <a:ext cx="424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Query3:State wise cases recorded for a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32CEA-1722-05B9-5F2A-CC5CE40442CF}"/>
              </a:ext>
            </a:extLst>
          </p:cNvPr>
          <p:cNvSpPr txBox="1"/>
          <p:nvPr/>
        </p:nvSpPr>
        <p:spPr>
          <a:xfrm>
            <a:off x="4897790" y="1318869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  <p:pic>
        <p:nvPicPr>
          <p:cNvPr id="5" name="Picture 4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8B8E8AE2-BAAA-2FE2-DDCC-79085F8A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3" y="1472757"/>
            <a:ext cx="4170149" cy="2100635"/>
          </a:xfrm>
          <a:prstGeom prst="rect">
            <a:avLst/>
          </a:prstGeom>
        </p:spPr>
      </p:pic>
      <p:pic>
        <p:nvPicPr>
          <p:cNvPr id="9" name="Picture 8" descr="A black and white table with white text&#10;&#10;Description automatically generated">
            <a:extLst>
              <a:ext uri="{FF2B5EF4-FFF2-40B4-BE49-F238E27FC236}">
                <a16:creationId xmlns:a16="http://schemas.microsoft.com/office/drawing/2014/main" id="{379DDC2D-584C-66D0-492B-DB5E154EB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790" y="1626646"/>
            <a:ext cx="3323859" cy="290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F97CFFF4-AFF5-899B-F49C-F1060C3A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145F90-C6C8-32CF-1B9F-312B79F2530B}"/>
              </a:ext>
            </a:extLst>
          </p:cNvPr>
          <p:cNvSpPr txBox="1"/>
          <p:nvPr/>
        </p:nvSpPr>
        <p:spPr>
          <a:xfrm>
            <a:off x="866690" y="826935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Query3: Patient visits by age group</a:t>
            </a:r>
          </a:p>
        </p:txBody>
      </p:sp>
      <p:pic>
        <p:nvPicPr>
          <p:cNvPr id="4" name="Picture 3" descr="A black screen with blue and red text&#10;&#10;Description automatically generated">
            <a:extLst>
              <a:ext uri="{FF2B5EF4-FFF2-40B4-BE49-F238E27FC236}">
                <a16:creationId xmlns:a16="http://schemas.microsoft.com/office/drawing/2014/main" id="{E09A08C9-478F-2263-54BD-4CAE153A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7" y="1472758"/>
            <a:ext cx="3692555" cy="1890643"/>
          </a:xfrm>
          <a:prstGeom prst="rect">
            <a:avLst/>
          </a:prstGeom>
        </p:spPr>
      </p:pic>
      <p:pic>
        <p:nvPicPr>
          <p:cNvPr id="6" name="Picture 5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00A260DC-5DA4-CC12-10AC-44A3D997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730" y="1675791"/>
            <a:ext cx="3390996" cy="1484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82F5C-DF6B-95FB-91B0-9A32FF4DA64C}"/>
              </a:ext>
            </a:extLst>
          </p:cNvPr>
          <p:cNvSpPr txBox="1"/>
          <p:nvPr/>
        </p:nvSpPr>
        <p:spPr>
          <a:xfrm>
            <a:off x="4897790" y="1318869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7515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0935DBC8-C21A-0E1A-3471-9972026E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541FC-715C-5FC0-7CD3-8376E1B63237}"/>
              </a:ext>
            </a:extLst>
          </p:cNvPr>
          <p:cNvSpPr txBox="1"/>
          <p:nvPr/>
        </p:nvSpPr>
        <p:spPr>
          <a:xfrm>
            <a:off x="803080" y="675860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Query5: Revenue generated by each department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25EE9-469A-20EF-01E2-A4BF4E05BBE8}"/>
              </a:ext>
            </a:extLst>
          </p:cNvPr>
          <p:cNvSpPr txBox="1"/>
          <p:nvPr/>
        </p:nvSpPr>
        <p:spPr>
          <a:xfrm>
            <a:off x="4939515" y="1060178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E752B46-6600-6CA4-249C-23899FC8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48"/>
          <a:stretch/>
        </p:blipFill>
        <p:spPr>
          <a:xfrm>
            <a:off x="117542" y="1060178"/>
            <a:ext cx="4581679" cy="2202235"/>
          </a:xfrm>
          <a:prstGeom prst="rect">
            <a:avLst/>
          </a:prstGeom>
        </p:spPr>
      </p:pic>
      <p:pic>
        <p:nvPicPr>
          <p:cNvPr id="10" name="Image 11" descr="A screenshot of a computer screen  Description automatically generated">
            <a:extLst>
              <a:ext uri="{FF2B5EF4-FFF2-40B4-BE49-F238E27FC236}">
                <a16:creationId xmlns:a16="http://schemas.microsoft.com/office/drawing/2014/main" id="{4A870DF2-20B6-9E04-24DB-5B43D6264AC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6884" y="1337630"/>
            <a:ext cx="4299574" cy="16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F9F37A24-F2EC-AD57-DFA3-3E7F94D2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80C4-4CCA-9CF8-2F9B-5694BF8CC2EF}"/>
              </a:ext>
            </a:extLst>
          </p:cNvPr>
          <p:cNvSpPr txBox="1"/>
          <p:nvPr/>
        </p:nvSpPr>
        <p:spPr>
          <a:xfrm>
            <a:off x="946203" y="341905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DM Sans" pitchFamily="2" charset="77"/>
              </a:rPr>
              <a:t>Stored Procedures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D8D5A7-C0CE-8702-2FFF-DD5DAE2B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376"/>
          <a:stretch/>
        </p:blipFill>
        <p:spPr>
          <a:xfrm>
            <a:off x="318328" y="985116"/>
            <a:ext cx="3673227" cy="288522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9BCD4A-540D-6A3D-D787-450B0220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484" t="1898" r="13629" b="-1898"/>
          <a:stretch/>
        </p:blipFill>
        <p:spPr>
          <a:xfrm>
            <a:off x="3842358" y="985116"/>
            <a:ext cx="4363389" cy="2950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D62BF-4C4A-B334-7E50-DC16A7DBA253}"/>
              </a:ext>
            </a:extLst>
          </p:cNvPr>
          <p:cNvSpPr txBox="1"/>
          <p:nvPr/>
        </p:nvSpPr>
        <p:spPr>
          <a:xfrm>
            <a:off x="765080" y="3929334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  <p:pic>
        <p:nvPicPr>
          <p:cNvPr id="11" name="Image 24">
            <a:extLst>
              <a:ext uri="{FF2B5EF4-FFF2-40B4-BE49-F238E27FC236}">
                <a16:creationId xmlns:a16="http://schemas.microsoft.com/office/drawing/2014/main" id="{55F13978-7A9C-3462-6CC0-838C6BBF1344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-11003" t="3599" r="234" b="17693"/>
          <a:stretch/>
        </p:blipFill>
        <p:spPr>
          <a:xfrm>
            <a:off x="946203" y="3976662"/>
            <a:ext cx="6583682" cy="524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278C3D-E4B6-3575-FF04-F688C55972BA}"/>
              </a:ext>
            </a:extLst>
          </p:cNvPr>
          <p:cNvSpPr txBox="1"/>
          <p:nvPr/>
        </p:nvSpPr>
        <p:spPr>
          <a:xfrm>
            <a:off x="946203" y="642052"/>
            <a:ext cx="6213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Procedure1:  Analyze patient diseases and abnormal lab test results.</a:t>
            </a:r>
          </a:p>
        </p:txBody>
      </p:sp>
    </p:spTree>
    <p:extLst>
      <p:ext uri="{BB962C8B-B14F-4D97-AF65-F5344CB8AC3E}">
        <p14:creationId xmlns:p14="http://schemas.microsoft.com/office/powerpoint/2010/main" val="227973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7C838FD1-DC29-805A-3B0B-A4CD586C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D158C-1070-20AB-7828-031A137D1EE8}"/>
              </a:ext>
            </a:extLst>
          </p:cNvPr>
          <p:cNvSpPr txBox="1"/>
          <p:nvPr/>
        </p:nvSpPr>
        <p:spPr>
          <a:xfrm>
            <a:off x="946203" y="341905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DM Sans" pitchFamily="2" charset="77"/>
              </a:rPr>
              <a:t>Stored Procedures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C3348-FB90-04EC-D929-30420C9CEF90}"/>
              </a:ext>
            </a:extLst>
          </p:cNvPr>
          <p:cNvSpPr txBox="1"/>
          <p:nvPr/>
        </p:nvSpPr>
        <p:spPr>
          <a:xfrm>
            <a:off x="583008" y="4116108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C6901-2205-A322-C05C-1CD11F6AFFC1}"/>
              </a:ext>
            </a:extLst>
          </p:cNvPr>
          <p:cNvSpPr txBox="1"/>
          <p:nvPr/>
        </p:nvSpPr>
        <p:spPr>
          <a:xfrm>
            <a:off x="946203" y="642052"/>
            <a:ext cx="5883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Procedure2: Retrieve employee rating and performance insights.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65935FF-9D59-A899-C206-A4534A9E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137"/>
          <a:stretch/>
        </p:blipFill>
        <p:spPr>
          <a:xfrm>
            <a:off x="282548" y="973888"/>
            <a:ext cx="3942581" cy="2965638"/>
          </a:xfrm>
          <a:prstGeom prst="rect">
            <a:avLst/>
          </a:prstGeom>
        </p:spPr>
      </p:pic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EDB9544-72B5-8C94-9E20-392DF9D5F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03" y="949829"/>
            <a:ext cx="4567749" cy="3040571"/>
          </a:xfrm>
          <a:prstGeom prst="rect">
            <a:avLst/>
          </a:prstGeom>
        </p:spPr>
      </p:pic>
      <p:pic>
        <p:nvPicPr>
          <p:cNvPr id="10" name="Image 22">
            <a:extLst>
              <a:ext uri="{FF2B5EF4-FFF2-40B4-BE49-F238E27FC236}">
                <a16:creationId xmlns:a16="http://schemas.microsoft.com/office/drawing/2014/main" id="{66A59EBB-87A5-7C5C-E252-6165514D1C63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695" y="4152229"/>
            <a:ext cx="5962015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3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4967-CBC6-6476-2971-032499DE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Integration using </a:t>
            </a:r>
            <a:r>
              <a:rPr lang="en-US" err="1"/>
              <a:t>Tkinter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5B615-974F-8A50-1C32-F36103072630}"/>
              </a:ext>
            </a:extLst>
          </p:cNvPr>
          <p:cNvSpPr txBox="1"/>
          <p:nvPr/>
        </p:nvSpPr>
        <p:spPr>
          <a:xfrm>
            <a:off x="864219" y="1379963"/>
            <a:ext cx="401443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Prerequisites :</a:t>
            </a:r>
          </a:p>
          <a:p>
            <a:endParaRPr lang="en-US"/>
          </a:p>
          <a:p>
            <a:r>
              <a:rPr lang="en-US"/>
              <a:t>Install Python 3</a:t>
            </a:r>
          </a:p>
          <a:p>
            <a:r>
              <a:rPr lang="en-US"/>
              <a:t>Install necessary packages: 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Pip install </a:t>
            </a:r>
            <a:r>
              <a:rPr lang="en-US" err="1">
                <a:ea typeface="Calibri"/>
                <a:cs typeface="Calibri"/>
              </a:rPr>
              <a:t>mysql</a:t>
            </a:r>
            <a:r>
              <a:rPr lang="en-US">
                <a:ea typeface="Calibri"/>
                <a:cs typeface="Calibri"/>
              </a:rPr>
              <a:t>-connector-python 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Pip install </a:t>
            </a:r>
            <a:r>
              <a:rPr lang="en-US" err="1"/>
              <a:t>tkinter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Or</a:t>
            </a:r>
          </a:p>
          <a:p>
            <a:pPr marL="285750" indent="-285750">
              <a:buChar char="•"/>
            </a:pPr>
            <a:r>
              <a:rPr lang="en-US"/>
              <a:t>Pip install * (this will automatically install all the packages required by the code file)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To Run: Python milestone3.py</a:t>
            </a:r>
          </a:p>
        </p:txBody>
      </p:sp>
      <p:pic>
        <p:nvPicPr>
          <p:cNvPr id="5" name="Picture 4" descr="Tkinter Tutorial">
            <a:extLst>
              <a:ext uri="{FF2B5EF4-FFF2-40B4-BE49-F238E27FC236}">
                <a16:creationId xmlns:a16="http://schemas.microsoft.com/office/drawing/2014/main" id="{983CE139-E879-64E0-38BB-2C3FB6A3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994" y="1748197"/>
            <a:ext cx="2143125" cy="2143125"/>
          </a:xfrm>
          <a:prstGeom prst="rect">
            <a:avLst/>
          </a:prstGeom>
        </p:spPr>
      </p:pic>
      <p:pic>
        <p:nvPicPr>
          <p:cNvPr id="8" name="Picture 7" descr="PostgreSQL and tkinter. I found very less tkinter tutorials… | by Dul's  Blog | Medium">
            <a:extLst>
              <a:ext uri="{FF2B5EF4-FFF2-40B4-BE49-F238E27FC236}">
                <a16:creationId xmlns:a16="http://schemas.microsoft.com/office/drawing/2014/main" id="{84AEF2B4-F6B4-C108-93EB-2CD2DEF0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24" t="8947" r="11782" b="7895"/>
          <a:stretch/>
        </p:blipFill>
        <p:spPr>
          <a:xfrm>
            <a:off x="4570820" y="1284257"/>
            <a:ext cx="1912902" cy="1538366"/>
          </a:xfrm>
          <a:prstGeom prst="rect">
            <a:avLst/>
          </a:prstGeom>
        </p:spPr>
      </p:pic>
      <p:pic>
        <p:nvPicPr>
          <p:cNvPr id="10" name="Graphic 9" descr="Mysql Logo Vector SVG Icon - SVG Repo">
            <a:extLst>
              <a:ext uri="{FF2B5EF4-FFF2-40B4-BE49-F238E27FC236}">
                <a16:creationId xmlns:a16="http://schemas.microsoft.com/office/drawing/2014/main" id="{99229C64-968F-5EF3-BC14-5C0411C40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088" y="239706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0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0C4E-700A-9D8B-0715-404D29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E96B-9373-64D7-DB7F-6B77CBFA7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285452"/>
            <a:ext cx="4294800" cy="3417079"/>
          </a:xfrm>
        </p:spPr>
        <p:txBody>
          <a:bodyPr/>
          <a:lstStyle/>
          <a:p>
            <a:r>
              <a:rPr lang="en-US"/>
              <a:t>The Health Care Data Management System includes a graphical user interface (GUI) developed using Python and </a:t>
            </a:r>
            <a:r>
              <a:rPr lang="en-US" err="1"/>
              <a:t>Tkinter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r>
              <a:rPr lang="en-US"/>
              <a:t>The GUI allows users to interact with a healthcare database, execute queries, and view results efficiently. </a:t>
            </a:r>
          </a:p>
          <a:p>
            <a:pPr>
              <a:lnSpc>
                <a:spcPct val="114999"/>
              </a:lnSpc>
            </a:pPr>
            <a:r>
              <a:rPr lang="en-US"/>
              <a:t>The goal of this enhancement was to update the existing Python application to include a graphical user interface (GUI) using </a:t>
            </a:r>
            <a:r>
              <a:rPr lang="en-US" err="1"/>
              <a:t>Tkinter</a:t>
            </a:r>
            <a:r>
              <a:rPr lang="en-US"/>
              <a:t>, allowing users to easily interact with the healthcare database and visualize query outputs in a structured manner.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4" name="Picture 3" descr="GUI color icon. Graphical user interface. Graphical desktop environment.  Computer monitor. Isolated vector illustration 5174852 Vector Art at  Vecteezy">
            <a:extLst>
              <a:ext uri="{FF2B5EF4-FFF2-40B4-BE49-F238E27FC236}">
                <a16:creationId xmlns:a16="http://schemas.microsoft.com/office/drawing/2014/main" id="{66771777-E93A-D7FA-CCD0-F7D05633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7" r="7630" b="5792"/>
          <a:stretch/>
        </p:blipFill>
        <p:spPr>
          <a:xfrm>
            <a:off x="5820674" y="537786"/>
            <a:ext cx="1932600" cy="1954915"/>
          </a:xfrm>
          <a:prstGeom prst="rect">
            <a:avLst/>
          </a:prstGeom>
        </p:spPr>
      </p:pic>
      <p:pic>
        <p:nvPicPr>
          <p:cNvPr id="5" name="Picture 4" descr="Is it possible to create a captivating GUI using the Python Tkinter module?  | Level Up Coding">
            <a:extLst>
              <a:ext uri="{FF2B5EF4-FFF2-40B4-BE49-F238E27FC236}">
                <a16:creationId xmlns:a16="http://schemas.microsoft.com/office/drawing/2014/main" id="{03C3EEF3-FC0F-A4D4-3A1C-6FA122EC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2"/>
          <a:stretch/>
        </p:blipFill>
        <p:spPr>
          <a:xfrm>
            <a:off x="5108995" y="2996651"/>
            <a:ext cx="3433312" cy="1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050C-0003-EB98-8817-DB1AFE4F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Login Window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E678040-64F6-2F27-E853-E10D53FD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72" y="1164566"/>
            <a:ext cx="4887039" cy="37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0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2651-CF97-EA45-8B4D-4D9DD49B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93" y="1999842"/>
            <a:ext cx="7704000" cy="572700"/>
          </a:xfrm>
        </p:spPr>
        <p:txBody>
          <a:bodyPr/>
          <a:lstStyle/>
          <a:p>
            <a:r>
              <a:rPr lang="en-US"/>
              <a:t>Demo For GUI Presentation</a:t>
            </a:r>
          </a:p>
        </p:txBody>
      </p:sp>
      <p:pic>
        <p:nvPicPr>
          <p:cNvPr id="5" name="Graphic 4" descr="Hourglass 60% outline">
            <a:extLst>
              <a:ext uri="{FF2B5EF4-FFF2-40B4-BE49-F238E27FC236}">
                <a16:creationId xmlns:a16="http://schemas.microsoft.com/office/drawing/2014/main" id="{371FCBFA-795B-A0D6-7978-38F51C97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90" y="1912844"/>
            <a:ext cx="914400" cy="914400"/>
          </a:xfrm>
          <a:prstGeom prst="rect">
            <a:avLst/>
          </a:prstGeom>
        </p:spPr>
      </p:pic>
      <p:pic>
        <p:nvPicPr>
          <p:cNvPr id="6" name="Graphic 5" descr="Presentation with org chart outline">
            <a:extLst>
              <a:ext uri="{FF2B5EF4-FFF2-40B4-BE49-F238E27FC236}">
                <a16:creationId xmlns:a16="http://schemas.microsoft.com/office/drawing/2014/main" id="{934BFD81-B218-15A5-C295-13EA12D6A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6675" y="19128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07842" y="3101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endParaRPr sz="4000"/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2"/>
          </p:nvPr>
        </p:nvSpPr>
        <p:spPr>
          <a:xfrm>
            <a:off x="707842" y="1430302"/>
            <a:ext cx="7903723" cy="268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DM Sans" pitchFamily="2" charset="77"/>
              </a:rPr>
              <a:t>The main goal of this Health Care Data Management System project is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DM Sans" pitchFamily="2" charset="77"/>
              </a:rPr>
              <a:t>T</a:t>
            </a:r>
            <a:r>
              <a:rPr lang="en-US" sz="1800" b="0" i="0">
                <a:solidFill>
                  <a:srgbClr val="000000"/>
                </a:solidFill>
                <a:effectLst/>
                <a:latin typeface="DM Sans" pitchFamily="2" charset="77"/>
              </a:rPr>
              <a:t>o leverage data management techniques to create an efficient and reliable platform for managing patient records, appointments, and medical histories.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DM Sans" pitchFamily="2" charset="77"/>
              </a:rPr>
              <a:t>By integrating data from hospital systems, electronic health records (EHR), and patient feedback, the system aims to streamline administrative workflows, enhance patient care, and support data-driven decision-making. </a:t>
            </a:r>
            <a:endParaRPr lang="en-US">
              <a:latin typeface="DM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8756E-E0C7-C536-73EA-E50004D47319}"/>
              </a:ext>
            </a:extLst>
          </p:cNvPr>
          <p:cNvSpPr/>
          <p:nvPr/>
        </p:nvSpPr>
        <p:spPr>
          <a:xfrm flipV="1">
            <a:off x="288201" y="1029299"/>
            <a:ext cx="8543282" cy="45719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A4478-C79C-89AD-586C-73A70A7862ED}"/>
              </a:ext>
            </a:extLst>
          </p:cNvPr>
          <p:cNvSpPr/>
          <p:nvPr/>
        </p:nvSpPr>
        <p:spPr>
          <a:xfrm flipV="1">
            <a:off x="435684" y="1109185"/>
            <a:ext cx="8543282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9466-C352-E1F5-989C-DCB9BD9D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Database authentication using login window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7B66E9-3123-2D98-E3F3-E26938F8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83" y="1132216"/>
            <a:ext cx="4444189" cy="3504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BD2D9-CBB8-24BD-A303-9B968D624A36}"/>
              </a:ext>
            </a:extLst>
          </p:cNvPr>
          <p:cNvSpPr txBox="1"/>
          <p:nvPr/>
        </p:nvSpPr>
        <p:spPr>
          <a:xfrm>
            <a:off x="477346" y="1285352"/>
            <a:ext cx="308514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>
                <a:latin typeface="DM Sans"/>
              </a:rPr>
              <a:t>A new </a:t>
            </a:r>
            <a:r>
              <a:rPr lang="en-US" err="1">
                <a:latin typeface="DM Sans"/>
              </a:rPr>
              <a:t>Tkinter</a:t>
            </a:r>
            <a:r>
              <a:rPr lang="en-US">
                <a:latin typeface="DM Sans"/>
              </a:rPr>
              <a:t> window is initialized for the login page, titled "Healthcare Database system."</a:t>
            </a:r>
          </a:p>
          <a:p>
            <a:pPr marL="285750" indent="-285750" algn="just">
              <a:buChar char="•"/>
            </a:pPr>
            <a:r>
              <a:rPr lang="en-US">
                <a:solidFill>
                  <a:schemeClr val="tx1">
                    <a:lumMod val="49000"/>
                  </a:schemeClr>
                </a:solidFill>
                <a:latin typeface="DM Sans"/>
              </a:rPr>
              <a:t>The login window checks for the DB connection before logging into the main window.</a:t>
            </a:r>
          </a:p>
          <a:p>
            <a:pPr marL="285750" indent="-285750" algn="just">
              <a:buChar char="•"/>
            </a:pPr>
            <a:r>
              <a:rPr lang="en-US">
                <a:solidFill>
                  <a:schemeClr val="tx1">
                    <a:lumMod val="49000"/>
                  </a:schemeClr>
                </a:solidFill>
                <a:latin typeface="DM Sans"/>
              </a:rPr>
              <a:t>If the connection is not established properly then it gives a connection error.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tx1">
                    <a:lumMod val="49000"/>
                  </a:schemeClr>
                </a:solidFill>
                <a:latin typeface="DM Sans"/>
              </a:rPr>
              <a:t>Similarly,it</a:t>
            </a:r>
            <a:r>
              <a:rPr lang="en-US">
                <a:solidFill>
                  <a:schemeClr val="tx1">
                    <a:lumMod val="49000"/>
                  </a:schemeClr>
                </a:solidFill>
                <a:latin typeface="DM Sans"/>
              </a:rPr>
              <a:t> also authenticates the Users that are logging in.</a:t>
            </a:r>
          </a:p>
          <a:p>
            <a:pPr marL="285750" indent="-285750" algn="just">
              <a:buChar char="•"/>
            </a:pPr>
            <a:r>
              <a:rPr lang="en-US">
                <a:solidFill>
                  <a:schemeClr val="tx1">
                    <a:lumMod val="49000"/>
                  </a:schemeClr>
                </a:solidFill>
                <a:latin typeface="DM Sans"/>
              </a:rPr>
              <a:t>Only specified users with Role ID 2, 3, 6(Doctor, Surgeon, Patient Care Technician)</a:t>
            </a:r>
          </a:p>
        </p:txBody>
      </p:sp>
    </p:spTree>
    <p:extLst>
      <p:ext uri="{BB962C8B-B14F-4D97-AF65-F5344CB8AC3E}">
        <p14:creationId xmlns:p14="http://schemas.microsoft.com/office/powerpoint/2010/main" val="256702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91D8-17B3-D9AC-E668-7EB6AA6D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Login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35A89-9971-EC3A-4363-8676B78F2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A736E39-2DE6-DBEE-64E9-8D2825E4C8E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819482-207B-1196-8540-D9C575C9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50" y="1380226"/>
            <a:ext cx="3751392" cy="2825152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09028FF-D5E3-B651-D49B-00A13C91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38" y="1380225"/>
            <a:ext cx="3672297" cy="28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4492-6FE9-3B94-2ECF-BE240F6F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Healthcare Database system window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E906B3-E51B-0119-C112-28372A75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9" y="1129837"/>
            <a:ext cx="4172276" cy="3849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AAF83-8293-703B-D409-D0A7ED898067}"/>
              </a:ext>
            </a:extLst>
          </p:cNvPr>
          <p:cNvSpPr txBox="1"/>
          <p:nvPr/>
        </p:nvSpPr>
        <p:spPr>
          <a:xfrm>
            <a:off x="622244" y="1273822"/>
            <a:ext cx="342868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DM Sans"/>
              </a:rPr>
              <a:t>A new </a:t>
            </a:r>
            <a:r>
              <a:rPr lang="en-US" err="1">
                <a:latin typeface="DM Sans"/>
              </a:rPr>
              <a:t>Tkinter</a:t>
            </a:r>
            <a:r>
              <a:rPr lang="en-US">
                <a:latin typeface="DM Sans"/>
              </a:rPr>
              <a:t> window is initialized, titled "Healthcare Database system."</a:t>
            </a:r>
          </a:p>
          <a:p>
            <a:endParaRPr lang="en-US">
              <a:latin typeface="DM Sans"/>
            </a:endParaRPr>
          </a:p>
          <a:p>
            <a:pPr marL="285750" indent="-285750">
              <a:buChar char="•"/>
            </a:pPr>
            <a:r>
              <a:rPr lang="en-US">
                <a:latin typeface="DM Sans"/>
              </a:rPr>
              <a:t>The Health care Database query system consists of </a:t>
            </a:r>
            <a:r>
              <a:rPr lang="en-US" b="1">
                <a:latin typeface="DM Sans"/>
              </a:rPr>
              <a:t>Query Options box has a</a:t>
            </a:r>
            <a:r>
              <a:rPr lang="en-US">
                <a:latin typeface="DM Sans"/>
              </a:rPr>
              <a:t> list of predefined queries to allow users to select from the available queries.</a:t>
            </a:r>
          </a:p>
          <a:p>
            <a:endParaRPr lang="en-US">
              <a:latin typeface="DM Sans"/>
            </a:endParaRPr>
          </a:p>
          <a:p>
            <a:pPr marL="285750" indent="-285750">
              <a:buChar char="•"/>
            </a:pPr>
            <a:r>
              <a:rPr lang="en-US">
                <a:latin typeface="DM Sans"/>
              </a:rPr>
              <a:t>An entry field (</a:t>
            </a:r>
            <a:r>
              <a:rPr lang="en-US" err="1">
                <a:latin typeface="DM Sans"/>
              </a:rPr>
              <a:t>userEntryParameter</a:t>
            </a:r>
            <a:r>
              <a:rPr lang="en-US">
                <a:latin typeface="DM Sans"/>
              </a:rPr>
              <a:t>) is created for users to input parameters required for the selected query and a button to execute the selected query.</a:t>
            </a:r>
          </a:p>
          <a:p>
            <a:pPr marL="285750" indent="-285750">
              <a:buChar char="•"/>
            </a:pPr>
            <a:endParaRPr lang="en-US"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1340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F002-8535-0F03-B910-2AE22B95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Patient history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01C494-A9C4-B3A1-293F-70DD58AE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8" y="1195567"/>
            <a:ext cx="5407685" cy="3863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73D71-D675-4E1E-887C-D3740FF5F852}"/>
              </a:ext>
            </a:extLst>
          </p:cNvPr>
          <p:cNvSpPr txBox="1"/>
          <p:nvPr/>
        </p:nvSpPr>
        <p:spPr>
          <a:xfrm>
            <a:off x="6135221" y="1572894"/>
            <a:ext cx="267624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DM Sans"/>
              </a:rPr>
              <a:t>This page allows users to view detailed patient history. </a:t>
            </a:r>
          </a:p>
          <a:p>
            <a:endParaRPr lang="en-US">
              <a:latin typeface="DM Sans"/>
            </a:endParaRPr>
          </a:p>
          <a:p>
            <a:pPr marL="285750" indent="-285750">
              <a:buChar char="•"/>
            </a:pPr>
            <a:r>
              <a:rPr lang="en-US">
                <a:latin typeface="DM Sans"/>
              </a:rPr>
              <a:t>Users can select "Patient History" from the dropdown menu and enter a specific Patient ID in the input field. Upon clicking the "Run Query" button, the application retrieves and displays the patient's information.</a:t>
            </a: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8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080D-98CB-E24C-DEFD-B91E48DD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Most Diagnosed Diseases in last 2</a:t>
            </a:r>
            <a:r>
              <a:rPr lang="en-US"/>
              <a:t> </a:t>
            </a:r>
            <a:r>
              <a:rPr lang="en-US" sz="3200"/>
              <a:t>years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C92E1-78CF-AC5A-9D2A-D85C935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05" y="1170226"/>
            <a:ext cx="5033239" cy="3590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AA5CD-802E-1669-4983-895E92F423B8}"/>
              </a:ext>
            </a:extLst>
          </p:cNvPr>
          <p:cNvSpPr txBox="1"/>
          <p:nvPr/>
        </p:nvSpPr>
        <p:spPr>
          <a:xfrm>
            <a:off x="5748207" y="1792804"/>
            <a:ext cx="302681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On this page, users can explore the most diagnosed diseases over the last two years. 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The dropdown menu allows selection of the query, and clicking "Run Query" retrieves the data: </a:t>
            </a:r>
            <a:r>
              <a:rPr lang="en-US" b="1"/>
              <a:t>Disease Name, Diagnosed Count.</a:t>
            </a:r>
            <a:r>
              <a:rPr lang="en-US"/>
              <a:t> </a:t>
            </a:r>
          </a:p>
          <a:p>
            <a:endParaRPr lang="en-US"/>
          </a:p>
          <a:p>
            <a:pPr marL="285750" indent="-285750">
              <a:buChar char="•"/>
            </a:pP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0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17C9-1F66-825A-467F-26506EBC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Patient visits by Age Group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7FEE20-BA8C-A175-B259-5E17A890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2" y="1446632"/>
            <a:ext cx="4347355" cy="315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C9A91-D9DD-2127-68DE-B1D947735F4F}"/>
              </a:ext>
            </a:extLst>
          </p:cNvPr>
          <p:cNvSpPr txBox="1"/>
          <p:nvPr/>
        </p:nvSpPr>
        <p:spPr>
          <a:xfrm>
            <a:off x="5152286" y="1683483"/>
            <a:ext cx="358284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This page enables users to analyze patient visits categorized by age groups. Users select the appropriate query and click "Run Query" 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Age Group</a:t>
            </a:r>
            <a:r>
              <a:rPr lang="en-US"/>
              <a:t>: Categories such as "0-15 (Children)," "16-35 (Young Adults)," "36-50 (Middle Aged)," and “51-100 (Senior Adults).”</a:t>
            </a:r>
          </a:p>
          <a:p>
            <a:pPr marL="285750" indent="-285750">
              <a:buChar char="•"/>
            </a:pPr>
            <a:r>
              <a:rPr lang="en-US" b="1"/>
              <a:t>Total Visits</a:t>
            </a:r>
            <a:r>
              <a:rPr lang="en-US"/>
              <a:t>: The number of visits recorded for each age group.</a:t>
            </a:r>
          </a:p>
        </p:txBody>
      </p:sp>
    </p:spTree>
    <p:extLst>
      <p:ext uri="{BB962C8B-B14F-4D97-AF65-F5344CB8AC3E}">
        <p14:creationId xmlns:p14="http://schemas.microsoft.com/office/powerpoint/2010/main" val="226916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ADFC-DBF9-C565-0C1B-72605E12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Statewise</a:t>
            </a:r>
            <a:r>
              <a:rPr lang="en-US"/>
              <a:t> Cases for diseases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1A0B2F-968E-54F2-F0ED-FECEE754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76" y="1423808"/>
            <a:ext cx="4597881" cy="3298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A7059-010E-01DB-7B85-1BC76D9B6406}"/>
              </a:ext>
            </a:extLst>
          </p:cNvPr>
          <p:cNvSpPr txBox="1"/>
          <p:nvPr/>
        </p:nvSpPr>
        <p:spPr>
          <a:xfrm>
            <a:off x="5461980" y="1426593"/>
            <a:ext cx="349848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Users can examine cases of a specific disease across different states on this page. By selecting "State-wise Cases for a Disease" and entering a disease name (e.g., "Malaria"), users can run the query to obtain data.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State</a:t>
            </a:r>
            <a:r>
              <a:rPr lang="en-US"/>
              <a:t>: Names of the states.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Disease</a:t>
            </a:r>
            <a:r>
              <a:rPr lang="en-US"/>
              <a:t>: The disease in question.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Total Cases</a:t>
            </a:r>
            <a:r>
              <a:rPr lang="en-US"/>
              <a:t>: The total number of reported cases for that disease in each state.</a:t>
            </a:r>
          </a:p>
        </p:txBody>
      </p:sp>
    </p:spTree>
    <p:extLst>
      <p:ext uri="{BB962C8B-B14F-4D97-AF65-F5344CB8AC3E}">
        <p14:creationId xmlns:p14="http://schemas.microsoft.com/office/powerpoint/2010/main" val="2540547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06C8-FFE4-E7AC-B0ED-4F93CFCB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69748"/>
          </a:xfrm>
        </p:spPr>
        <p:txBody>
          <a:bodyPr/>
          <a:lstStyle/>
          <a:p>
            <a:r>
              <a:rPr lang="en-US" sz="3200"/>
              <a:t>Revenue Generated by each department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81CD6-49E5-E455-DB38-37828041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16" y="1409061"/>
            <a:ext cx="4758673" cy="348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5F98C-B85E-0945-5DD7-1B11134B8A2C}"/>
              </a:ext>
            </a:extLst>
          </p:cNvPr>
          <p:cNvSpPr txBox="1"/>
          <p:nvPr/>
        </p:nvSpPr>
        <p:spPr>
          <a:xfrm>
            <a:off x="5478788" y="1287365"/>
            <a:ext cx="3281082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This page allows users to view the financial performance of various departments within the healthcare facility. After selecting the query and clicking "Run Query," the following information is displayed.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Department Name</a:t>
            </a:r>
            <a:r>
              <a:rPr lang="en-US"/>
              <a:t>: Names of the departments (e.g., Cardiology, Pediatrics).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Total Bills</a:t>
            </a:r>
            <a:r>
              <a:rPr lang="en-US"/>
              <a:t>: Number of bills generated by each department.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Total Department Revenue</a:t>
            </a:r>
            <a:r>
              <a:rPr lang="en-US"/>
              <a:t>: The total revenue generated by each department.</a:t>
            </a:r>
          </a:p>
        </p:txBody>
      </p:sp>
    </p:spTree>
    <p:extLst>
      <p:ext uri="{BB962C8B-B14F-4D97-AF65-F5344CB8AC3E}">
        <p14:creationId xmlns:p14="http://schemas.microsoft.com/office/powerpoint/2010/main" val="77022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8D3C-72E5-6F6B-BB4D-906B25D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Patients with most visits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FD6DE-1984-38EF-0604-61228FB4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28" y="1290547"/>
            <a:ext cx="4875004" cy="3597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01446-6BC2-1A6D-97E5-A58238CA041E}"/>
              </a:ext>
            </a:extLst>
          </p:cNvPr>
          <p:cNvSpPr txBox="1"/>
          <p:nvPr/>
        </p:nvSpPr>
        <p:spPr>
          <a:xfrm>
            <a:off x="5718552" y="1287524"/>
            <a:ext cx="306256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On this page, users can identify patients who frequently visit the healthcare facility. After selecting the relevant query and clicking "Run Query".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Patient ID</a:t>
            </a:r>
            <a:r>
              <a:rPr lang="en-US"/>
              <a:t>: Unique identifier for each patient.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Patient Name</a:t>
            </a:r>
            <a:r>
              <a:rPr lang="en-US"/>
              <a:t>: Full name of the patient.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 b="1"/>
              <a:t>Visit Count</a:t>
            </a:r>
            <a:r>
              <a:rPr lang="en-US"/>
              <a:t>: The number of visits for each patient.</a:t>
            </a:r>
          </a:p>
        </p:txBody>
      </p:sp>
    </p:spTree>
    <p:extLst>
      <p:ext uri="{BB962C8B-B14F-4D97-AF65-F5344CB8AC3E}">
        <p14:creationId xmlns:p14="http://schemas.microsoft.com/office/powerpoint/2010/main" val="137177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819F-86B1-6BDE-4ABB-D82A670B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appointments per Doctor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08BD1F-EBD4-70F1-8BDC-81EF8030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8" y="1289379"/>
            <a:ext cx="4233234" cy="3287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F436D-6925-8F66-7171-5F922185AC52}"/>
              </a:ext>
            </a:extLst>
          </p:cNvPr>
          <p:cNvSpPr txBox="1"/>
          <p:nvPr/>
        </p:nvSpPr>
        <p:spPr>
          <a:xfrm>
            <a:off x="5554745" y="1706635"/>
            <a:ext cx="320686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This page allows users to analyze the appointment statistics for specific doctors. Users can enter an Employee ID and click "Run Query" to view:</a:t>
            </a:r>
          </a:p>
          <a:p>
            <a:pPr marL="285750" indent="-285750">
              <a:buChar char="•"/>
            </a:pPr>
            <a:r>
              <a:rPr lang="en-US" b="1"/>
              <a:t>Employee ID</a:t>
            </a:r>
            <a:r>
              <a:rPr lang="en-US"/>
              <a:t>: The ID of the doctor.</a:t>
            </a:r>
          </a:p>
          <a:p>
            <a:pPr marL="285750" indent="-285750">
              <a:buChar char="•"/>
            </a:pPr>
            <a:r>
              <a:rPr lang="en-US" b="1"/>
              <a:t>Doctor Name</a:t>
            </a:r>
            <a:r>
              <a:rPr lang="en-US"/>
              <a:t>: Full name of the doctor.</a:t>
            </a:r>
          </a:p>
          <a:p>
            <a:pPr marL="285750" indent="-285750">
              <a:buChar char="•"/>
            </a:pPr>
            <a:r>
              <a:rPr lang="en-US" b="1"/>
              <a:t>Total Appointments</a:t>
            </a:r>
            <a:r>
              <a:rPr lang="en-US"/>
              <a:t>: The total number of appointments associated with that doctor.</a:t>
            </a:r>
          </a:p>
        </p:txBody>
      </p:sp>
    </p:spTree>
    <p:extLst>
      <p:ext uri="{BB962C8B-B14F-4D97-AF65-F5344CB8AC3E}">
        <p14:creationId xmlns:p14="http://schemas.microsoft.com/office/powerpoint/2010/main" val="305408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Objectives</a:t>
            </a:r>
            <a:endParaRPr/>
          </a:p>
        </p:txBody>
      </p:sp>
      <p:sp>
        <p:nvSpPr>
          <p:cNvPr id="463" name="Google Shape;463;p42"/>
          <p:cNvSpPr txBox="1">
            <a:spLocks noGrp="1"/>
          </p:cNvSpPr>
          <p:nvPr>
            <p:ph type="subTitle" idx="1"/>
          </p:nvPr>
        </p:nvSpPr>
        <p:spPr>
          <a:xfrm>
            <a:off x="598656" y="1127832"/>
            <a:ext cx="4955762" cy="165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Efficient Patient Record Management</a:t>
            </a:r>
            <a:endParaRPr sz="18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Optimized Appointments scheduling</a:t>
            </a:r>
            <a:endParaRPr sz="18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Employee Performance Monitoring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Data - Driven Medical Insights</a:t>
            </a:r>
            <a:endParaRPr sz="1800"/>
          </a:p>
        </p:txBody>
      </p:sp>
      <p:grpSp>
        <p:nvGrpSpPr>
          <p:cNvPr id="464" name="Google Shape;464;p42"/>
          <p:cNvGrpSpPr/>
          <p:nvPr/>
        </p:nvGrpSpPr>
        <p:grpSpPr>
          <a:xfrm>
            <a:off x="5430930" y="-445784"/>
            <a:ext cx="4086563" cy="6064817"/>
            <a:chOff x="5430930" y="-445784"/>
            <a:chExt cx="4086563" cy="6064817"/>
          </a:xfrm>
        </p:grpSpPr>
        <p:sp>
          <p:nvSpPr>
            <p:cNvPr id="465" name="Google Shape;465;p42"/>
            <p:cNvSpPr/>
            <p:nvPr/>
          </p:nvSpPr>
          <p:spPr>
            <a:xfrm>
              <a:off x="7368520" y="988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 rot="10800000" flipH="1">
              <a:off x="6036409" y="19621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309474" y="21661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269702" y="-4457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830483" y="42158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9683" y="13325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30764" y="2342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09467" y="26182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962441" y="131801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 rot="10800000" flipH="1">
              <a:off x="6351880" y="31108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 rot="10800000" flipH="1">
              <a:off x="6790284" y="35485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 rot="10800000" flipH="1">
              <a:off x="5430930" y="465091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78783" y="266882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430773" y="22359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0800000" flipH="1">
              <a:off x="8119787" y="36369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 rot="10800000" flipH="1">
              <a:off x="7697255" y="4112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628072" y="112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 rot="10800000" flipH="1">
              <a:off x="7825159" y="-25148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3;p42">
            <a:extLst>
              <a:ext uri="{FF2B5EF4-FFF2-40B4-BE49-F238E27FC236}">
                <a16:creationId xmlns:a16="http://schemas.microsoft.com/office/drawing/2014/main" id="{F2BE40B0-4BEA-4C5A-0179-356D27C85785}"/>
              </a:ext>
            </a:extLst>
          </p:cNvPr>
          <p:cNvSpPr txBox="1">
            <a:spLocks/>
          </p:cNvSpPr>
          <p:nvPr/>
        </p:nvSpPr>
        <p:spPr>
          <a:xfrm>
            <a:off x="592125" y="2980138"/>
            <a:ext cx="4955762" cy="209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lnSpc>
                <a:spcPct val="150000"/>
              </a:lnSpc>
              <a:buSzPts val="1400"/>
              <a:buNone/>
            </a:pPr>
            <a:r>
              <a:rPr lang="en-US" sz="1800" b="1"/>
              <a:t>Challenges Addressed</a:t>
            </a:r>
          </a:p>
          <a:p>
            <a:pPr>
              <a:lnSpc>
                <a:spcPct val="150000"/>
              </a:lnSpc>
              <a:buSzPts val="1400"/>
            </a:pPr>
            <a:r>
              <a:rPr lang="en-US" sz="1800"/>
              <a:t>Fragmented patient records</a:t>
            </a:r>
          </a:p>
          <a:p>
            <a:pPr>
              <a:lnSpc>
                <a:spcPct val="150000"/>
              </a:lnSpc>
              <a:buSzPts val="1400"/>
            </a:pPr>
            <a:r>
              <a:rPr lang="en-US" sz="1800"/>
              <a:t>Inefficient scheduling</a:t>
            </a:r>
          </a:p>
          <a:p>
            <a:pPr>
              <a:lnSpc>
                <a:spcPct val="150000"/>
              </a:lnSpc>
              <a:buSzPts val="1400"/>
            </a:pPr>
            <a:r>
              <a:rPr lang="en-US" sz="1800"/>
              <a:t>High Operational Costs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1BAD-48F0-06E4-4479-E44402B2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appointments by status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26AA4A-C176-0259-3FA0-0F122DAE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8" y="1715334"/>
            <a:ext cx="4304096" cy="3177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B7D47-43A6-D0DF-909C-CD797980C38B}"/>
              </a:ext>
            </a:extLst>
          </p:cNvPr>
          <p:cNvSpPr txBox="1"/>
          <p:nvPr/>
        </p:nvSpPr>
        <p:spPr>
          <a:xfrm>
            <a:off x="5422280" y="1714499"/>
            <a:ext cx="294113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DM Sans"/>
              </a:rPr>
              <a:t>This page provides users with the ability to view and manage appointments based on their current status. </a:t>
            </a:r>
          </a:p>
          <a:p>
            <a:endParaRPr lang="en-US">
              <a:latin typeface="DM Sans"/>
            </a:endParaRPr>
          </a:p>
          <a:p>
            <a:pPr marL="285750" indent="-285750">
              <a:buChar char="•"/>
            </a:pPr>
            <a:r>
              <a:rPr lang="en-US">
                <a:latin typeface="DM Sans"/>
              </a:rPr>
              <a:t>Users can select the "List of Appointments by Status" query from the dropdown menu and enter a specific appointment status (e.g., "Scheduled," "Completed," "Cancelled") in the input field.</a:t>
            </a:r>
          </a:p>
        </p:txBody>
      </p:sp>
    </p:spTree>
    <p:extLst>
      <p:ext uri="{BB962C8B-B14F-4D97-AF65-F5344CB8AC3E}">
        <p14:creationId xmlns:p14="http://schemas.microsoft.com/office/powerpoint/2010/main" val="1652408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FD4E5B-B966-0BC0-9BC0-06EAD1AF9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731" y="319748"/>
            <a:ext cx="3452315" cy="465159"/>
          </a:xfrm>
        </p:spPr>
        <p:txBody>
          <a:bodyPr/>
          <a:lstStyle/>
          <a:p>
            <a:r>
              <a:rPr lang="en-US"/>
              <a:t>Appointments Completed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BCC0E8-5295-D835-5151-3FC7B1F5B6F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79774" y="319748"/>
            <a:ext cx="3452315" cy="465159"/>
          </a:xfrm>
        </p:spPr>
        <p:txBody>
          <a:bodyPr/>
          <a:lstStyle/>
          <a:p>
            <a:r>
              <a:rPr lang="en-US"/>
              <a:t>Appointments Cancelled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D2EFD9-5D7D-3B4E-3F6A-2C15961C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8" y="1186941"/>
            <a:ext cx="3660656" cy="306076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F9437C-2554-0E0C-CD9F-2F24D789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81" y="1183885"/>
            <a:ext cx="3664789" cy="30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 txBox="1">
            <a:spLocks noGrp="1"/>
          </p:cNvSpPr>
          <p:nvPr>
            <p:ph type="subTitle" idx="1"/>
          </p:nvPr>
        </p:nvSpPr>
        <p:spPr>
          <a:xfrm>
            <a:off x="609749" y="1114298"/>
            <a:ext cx="5192667" cy="2490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/>
              <a:t>To enhance our analysis, we </a:t>
            </a:r>
            <a:r>
              <a:rPr lang="en-US" sz="1400" b="1"/>
              <a:t>visualized the healthcare data using Tableau.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DM Sans" pitchFamily="2" charset="77"/>
              </a:rPr>
              <a:t>C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reated </a:t>
            </a:r>
            <a:r>
              <a:rPr lang="en-US" sz="1200" b="0" i="0">
                <a:effectLst/>
                <a:latin typeface="DM Sans" pitchFamily="2" charset="77"/>
              </a:rPr>
              <a:t>the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 dashboard in Tableau which provides a comprehensive overview of hospital performance by tracking patient visits, disease trends, appointment efficiency, and resource utilization.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b="0" i="0">
              <a:solidFill>
                <a:srgbClr val="000000"/>
              </a:solidFill>
              <a:effectLst/>
              <a:latin typeface="DM Sans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The visualizations align with the project goals of improving patient care, optimizing operations, and enhancing data-driven decision-making. </a:t>
            </a:r>
            <a:endParaRPr sz="1200">
              <a:latin typeface="DM Sans" pitchFamily="2" charset="77"/>
            </a:endParaRPr>
          </a:p>
        </p:txBody>
      </p:sp>
      <p:grpSp>
        <p:nvGrpSpPr>
          <p:cNvPr id="673" name="Google Shape;673;p51"/>
          <p:cNvGrpSpPr/>
          <p:nvPr/>
        </p:nvGrpSpPr>
        <p:grpSpPr>
          <a:xfrm>
            <a:off x="4992697" y="-286865"/>
            <a:ext cx="4407549" cy="5644574"/>
            <a:chOff x="4992697" y="-286865"/>
            <a:chExt cx="4407549" cy="5644574"/>
          </a:xfrm>
        </p:grpSpPr>
        <p:sp>
          <p:nvSpPr>
            <p:cNvPr id="674" name="Google Shape;674;p51"/>
            <p:cNvSpPr/>
            <p:nvPr/>
          </p:nvSpPr>
          <p:spPr>
            <a:xfrm rot="10800000" flipH="1">
              <a:off x="4992697" y="2916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8071114" y="539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7651709" y="10113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5986858" y="14274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5977008" y="9172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97889" y="-2868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851641" y="1272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 rot="10800000" flipH="1">
              <a:off x="5906612" y="30935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 rot="10800000" flipH="1">
              <a:off x="6299730" y="43895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 rot="10800000" flipH="1">
              <a:off x="5389322" y="-89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 rot="10800000" flipH="1">
              <a:off x="6709330" y="39474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8175333" y="229797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8561535" y="1813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 rot="10800000" flipH="1">
              <a:off x="7336612" y="30141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 rot="10800000" flipH="1">
              <a:off x="7744755" y="3486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 rot="10800000" flipH="1">
              <a:off x="5461012" y="2636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643161" y="18302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977;p63">
            <a:extLst>
              <a:ext uri="{FF2B5EF4-FFF2-40B4-BE49-F238E27FC236}">
                <a16:creationId xmlns:a16="http://schemas.microsoft.com/office/drawing/2014/main" id="{E4B6EF4E-B799-D257-FAA6-510644EB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64163" y="313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Visualization</a:t>
            </a:r>
            <a:endParaRPr sz="3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44D8BD1E-7C36-4BD6-A03E-8CA7F2C1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FD700A69-B9A9-7D7C-5637-76672F38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1">
            <a:extLst>
              <a:ext uri="{FF2B5EF4-FFF2-40B4-BE49-F238E27FC236}">
                <a16:creationId xmlns:a16="http://schemas.microsoft.com/office/drawing/2014/main" id="{DAF8454F-00DB-4A7E-F4D4-243E3376078A}"/>
              </a:ext>
            </a:extLst>
          </p:cNvPr>
          <p:cNvGrpSpPr/>
          <p:nvPr/>
        </p:nvGrpSpPr>
        <p:grpSpPr>
          <a:xfrm>
            <a:off x="4992697" y="-286865"/>
            <a:ext cx="4407549" cy="5644574"/>
            <a:chOff x="4992697" y="-286865"/>
            <a:chExt cx="4407549" cy="5644574"/>
          </a:xfrm>
        </p:grpSpPr>
        <p:sp>
          <p:nvSpPr>
            <p:cNvPr id="674" name="Google Shape;674;p51">
              <a:extLst>
                <a:ext uri="{FF2B5EF4-FFF2-40B4-BE49-F238E27FC236}">
                  <a16:creationId xmlns:a16="http://schemas.microsoft.com/office/drawing/2014/main" id="{C2EC812E-4F60-6FC1-DA7D-E03F46AB151D}"/>
                </a:ext>
              </a:extLst>
            </p:cNvPr>
            <p:cNvSpPr/>
            <p:nvPr/>
          </p:nvSpPr>
          <p:spPr>
            <a:xfrm rot="10800000" flipH="1">
              <a:off x="4992697" y="2916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>
              <a:extLst>
                <a:ext uri="{FF2B5EF4-FFF2-40B4-BE49-F238E27FC236}">
                  <a16:creationId xmlns:a16="http://schemas.microsoft.com/office/drawing/2014/main" id="{3DDF7E93-F40B-DA12-BD2D-1B8E84D89610}"/>
                </a:ext>
              </a:extLst>
            </p:cNvPr>
            <p:cNvSpPr/>
            <p:nvPr/>
          </p:nvSpPr>
          <p:spPr>
            <a:xfrm>
              <a:off x="8071114" y="539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>
              <a:extLst>
                <a:ext uri="{FF2B5EF4-FFF2-40B4-BE49-F238E27FC236}">
                  <a16:creationId xmlns:a16="http://schemas.microsoft.com/office/drawing/2014/main" id="{D44F8A19-EED4-E9F3-39AA-ABEEACBB69B1}"/>
                </a:ext>
              </a:extLst>
            </p:cNvPr>
            <p:cNvSpPr/>
            <p:nvPr/>
          </p:nvSpPr>
          <p:spPr>
            <a:xfrm>
              <a:off x="7651709" y="10113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>
              <a:extLst>
                <a:ext uri="{FF2B5EF4-FFF2-40B4-BE49-F238E27FC236}">
                  <a16:creationId xmlns:a16="http://schemas.microsoft.com/office/drawing/2014/main" id="{19D934CA-8157-FD53-D8E4-35480400F7BC}"/>
                </a:ext>
              </a:extLst>
            </p:cNvPr>
            <p:cNvSpPr/>
            <p:nvPr/>
          </p:nvSpPr>
          <p:spPr>
            <a:xfrm>
              <a:off x="5986858" y="14274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>
              <a:extLst>
                <a:ext uri="{FF2B5EF4-FFF2-40B4-BE49-F238E27FC236}">
                  <a16:creationId xmlns:a16="http://schemas.microsoft.com/office/drawing/2014/main" id="{88BCC81A-1777-19B3-1933-0674C193410D}"/>
                </a:ext>
              </a:extLst>
            </p:cNvPr>
            <p:cNvSpPr/>
            <p:nvPr/>
          </p:nvSpPr>
          <p:spPr>
            <a:xfrm>
              <a:off x="5977008" y="9172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>
              <a:extLst>
                <a:ext uri="{FF2B5EF4-FFF2-40B4-BE49-F238E27FC236}">
                  <a16:creationId xmlns:a16="http://schemas.microsoft.com/office/drawing/2014/main" id="{B79D5387-F0AD-476D-9693-FF5F0CA4FD54}"/>
                </a:ext>
              </a:extLst>
            </p:cNvPr>
            <p:cNvSpPr/>
            <p:nvPr/>
          </p:nvSpPr>
          <p:spPr>
            <a:xfrm>
              <a:off x="6497889" y="-2868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>
              <a:extLst>
                <a:ext uri="{FF2B5EF4-FFF2-40B4-BE49-F238E27FC236}">
                  <a16:creationId xmlns:a16="http://schemas.microsoft.com/office/drawing/2014/main" id="{F09C534D-7A0F-0A85-6EBF-6AE477D40034}"/>
                </a:ext>
              </a:extLst>
            </p:cNvPr>
            <p:cNvSpPr/>
            <p:nvPr/>
          </p:nvSpPr>
          <p:spPr>
            <a:xfrm>
              <a:off x="6851641" y="1272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>
              <a:extLst>
                <a:ext uri="{FF2B5EF4-FFF2-40B4-BE49-F238E27FC236}">
                  <a16:creationId xmlns:a16="http://schemas.microsoft.com/office/drawing/2014/main" id="{71E0BDA8-EC23-6C05-415F-FCE8AA4FF766}"/>
                </a:ext>
              </a:extLst>
            </p:cNvPr>
            <p:cNvSpPr/>
            <p:nvPr/>
          </p:nvSpPr>
          <p:spPr>
            <a:xfrm rot="10800000" flipH="1">
              <a:off x="5906612" y="30935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>
              <a:extLst>
                <a:ext uri="{FF2B5EF4-FFF2-40B4-BE49-F238E27FC236}">
                  <a16:creationId xmlns:a16="http://schemas.microsoft.com/office/drawing/2014/main" id="{2876FFF5-876B-D1A7-E4A8-BFDD20AFB9DD}"/>
                </a:ext>
              </a:extLst>
            </p:cNvPr>
            <p:cNvSpPr/>
            <p:nvPr/>
          </p:nvSpPr>
          <p:spPr>
            <a:xfrm rot="10800000" flipH="1">
              <a:off x="6299730" y="43895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>
              <a:extLst>
                <a:ext uri="{FF2B5EF4-FFF2-40B4-BE49-F238E27FC236}">
                  <a16:creationId xmlns:a16="http://schemas.microsoft.com/office/drawing/2014/main" id="{415C82A5-1C66-1BAA-3D80-AF75E63E0DD2}"/>
                </a:ext>
              </a:extLst>
            </p:cNvPr>
            <p:cNvSpPr/>
            <p:nvPr/>
          </p:nvSpPr>
          <p:spPr>
            <a:xfrm rot="10800000" flipH="1">
              <a:off x="5389322" y="-89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>
              <a:extLst>
                <a:ext uri="{FF2B5EF4-FFF2-40B4-BE49-F238E27FC236}">
                  <a16:creationId xmlns:a16="http://schemas.microsoft.com/office/drawing/2014/main" id="{9C169E20-580A-5633-6469-3031E6987989}"/>
                </a:ext>
              </a:extLst>
            </p:cNvPr>
            <p:cNvSpPr/>
            <p:nvPr/>
          </p:nvSpPr>
          <p:spPr>
            <a:xfrm rot="10800000" flipH="1">
              <a:off x="6709330" y="39474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>
              <a:extLst>
                <a:ext uri="{FF2B5EF4-FFF2-40B4-BE49-F238E27FC236}">
                  <a16:creationId xmlns:a16="http://schemas.microsoft.com/office/drawing/2014/main" id="{8CDD1696-DCCD-94A9-CE3A-D19BBCF651DC}"/>
                </a:ext>
              </a:extLst>
            </p:cNvPr>
            <p:cNvSpPr/>
            <p:nvPr/>
          </p:nvSpPr>
          <p:spPr>
            <a:xfrm>
              <a:off x="8175333" y="229797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>
              <a:extLst>
                <a:ext uri="{FF2B5EF4-FFF2-40B4-BE49-F238E27FC236}">
                  <a16:creationId xmlns:a16="http://schemas.microsoft.com/office/drawing/2014/main" id="{492BA67F-1606-4AD0-051A-4B624D5B9CB2}"/>
                </a:ext>
              </a:extLst>
            </p:cNvPr>
            <p:cNvSpPr/>
            <p:nvPr/>
          </p:nvSpPr>
          <p:spPr>
            <a:xfrm>
              <a:off x="8561535" y="1813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>
              <a:extLst>
                <a:ext uri="{FF2B5EF4-FFF2-40B4-BE49-F238E27FC236}">
                  <a16:creationId xmlns:a16="http://schemas.microsoft.com/office/drawing/2014/main" id="{96DC9E91-74A1-25DE-55DC-1F726A7761D4}"/>
                </a:ext>
              </a:extLst>
            </p:cNvPr>
            <p:cNvSpPr/>
            <p:nvPr/>
          </p:nvSpPr>
          <p:spPr>
            <a:xfrm rot="10800000" flipH="1">
              <a:off x="7336612" y="30141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>
              <a:extLst>
                <a:ext uri="{FF2B5EF4-FFF2-40B4-BE49-F238E27FC236}">
                  <a16:creationId xmlns:a16="http://schemas.microsoft.com/office/drawing/2014/main" id="{BB74823E-AB92-81D6-53E9-EBCD948EE3B4}"/>
                </a:ext>
              </a:extLst>
            </p:cNvPr>
            <p:cNvSpPr/>
            <p:nvPr/>
          </p:nvSpPr>
          <p:spPr>
            <a:xfrm rot="10800000" flipH="1">
              <a:off x="7744755" y="3486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>
              <a:extLst>
                <a:ext uri="{FF2B5EF4-FFF2-40B4-BE49-F238E27FC236}">
                  <a16:creationId xmlns:a16="http://schemas.microsoft.com/office/drawing/2014/main" id="{17F6695C-2790-272A-3553-FB160B3AA1DC}"/>
                </a:ext>
              </a:extLst>
            </p:cNvPr>
            <p:cNvSpPr/>
            <p:nvPr/>
          </p:nvSpPr>
          <p:spPr>
            <a:xfrm rot="10800000" flipH="1">
              <a:off x="5461012" y="2636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>
              <a:extLst>
                <a:ext uri="{FF2B5EF4-FFF2-40B4-BE49-F238E27FC236}">
                  <a16:creationId xmlns:a16="http://schemas.microsoft.com/office/drawing/2014/main" id="{AB4DD494-824B-25DE-7CD4-F97F33824524}"/>
                </a:ext>
              </a:extLst>
            </p:cNvPr>
            <p:cNvSpPr/>
            <p:nvPr/>
          </p:nvSpPr>
          <p:spPr>
            <a:xfrm>
              <a:off x="6643161" y="18302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8;p70">
            <a:extLst>
              <a:ext uri="{FF2B5EF4-FFF2-40B4-BE49-F238E27FC236}">
                <a16:creationId xmlns:a16="http://schemas.microsoft.com/office/drawing/2014/main" id="{19F0B6F1-65A0-5249-2EE4-A38BA315D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353" y="481978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500"/>
              <a:t>Conclusion</a:t>
            </a:r>
            <a:endParaRPr sz="3500"/>
          </a:p>
        </p:txBody>
      </p:sp>
      <p:sp>
        <p:nvSpPr>
          <p:cNvPr id="2" name="Google Shape;672;p51">
            <a:extLst>
              <a:ext uri="{FF2B5EF4-FFF2-40B4-BE49-F238E27FC236}">
                <a16:creationId xmlns:a16="http://schemas.microsoft.com/office/drawing/2014/main" id="{30F6C9DC-F03E-CEEE-3D60-8133AAD0C7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286" y="1170054"/>
            <a:ext cx="5192667" cy="2490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</a:rPr>
              <a:t>By leveraging </a:t>
            </a:r>
            <a:r>
              <a:rPr lang="en-US" sz="1200" b="1">
                <a:solidFill>
                  <a:srgbClr val="000000"/>
                </a:solidFill>
              </a:rPr>
              <a:t>data management techniques</a:t>
            </a:r>
            <a:r>
              <a:rPr lang="en-US" sz="1200">
                <a:solidFill>
                  <a:srgbClr val="000000"/>
                </a:solidFill>
              </a:rPr>
              <a:t>, </a:t>
            </a:r>
            <a:r>
              <a:rPr lang="en-US" sz="1200" b="0" i="0">
                <a:solidFill>
                  <a:srgbClr val="000000"/>
                </a:solidFill>
                <a:effectLst/>
              </a:rPr>
              <a:t>the </a:t>
            </a:r>
            <a:r>
              <a:rPr lang="en-US" sz="1200">
                <a:solidFill>
                  <a:srgbClr val="000000"/>
                </a:solidFill>
              </a:rPr>
              <a:t>project ensures </a:t>
            </a:r>
            <a:r>
              <a:rPr lang="en-US" sz="1200" b="1">
                <a:solidFill>
                  <a:srgbClr val="000000"/>
                </a:solidFill>
              </a:rPr>
              <a:t>accurate, scalable, and real-time access</a:t>
            </a:r>
            <a:r>
              <a:rPr lang="en-US" sz="1200">
                <a:solidFill>
                  <a:srgbClr val="000000"/>
                </a:solidFill>
              </a:rPr>
              <a:t> to medical data, enabling </a:t>
            </a:r>
            <a:r>
              <a:rPr lang="en-US" sz="1200" b="1">
                <a:solidFill>
                  <a:srgbClr val="000000"/>
                </a:solidFill>
              </a:rPr>
              <a:t>better hospital workflows and patient care</a:t>
            </a:r>
            <a:r>
              <a:rPr lang="en-US" sz="1200">
                <a:solidFill>
                  <a:srgbClr val="000000"/>
                </a:solidFill>
              </a:rPr>
              <a:t>.</a:t>
            </a:r>
            <a:endParaRPr lang="en-US"/>
          </a:p>
          <a:p>
            <a:pPr marL="0" indent="0">
              <a:lnSpc>
                <a:spcPct val="114999"/>
              </a:lnSpc>
            </a:pPr>
            <a:endParaRPr lang="en-US" sz="1200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</a:rPr>
              <a:t>A </a:t>
            </a:r>
            <a:r>
              <a:rPr lang="en-US" sz="1200" b="1">
                <a:solidFill>
                  <a:srgbClr val="000000"/>
                </a:solidFill>
              </a:rPr>
              <a:t>relational database model</a:t>
            </a:r>
            <a:r>
              <a:rPr lang="en-US" sz="1200">
                <a:solidFill>
                  <a:srgbClr val="000000"/>
                </a:solidFill>
              </a:rPr>
              <a:t> provides </a:t>
            </a:r>
            <a:r>
              <a:rPr lang="en-US" sz="1200" b="1">
                <a:solidFill>
                  <a:srgbClr val="000000"/>
                </a:solidFill>
              </a:rPr>
              <a:t>structured storage, data consistency, and faster retrieval.</a:t>
            </a:r>
            <a:endParaRPr lang="en-US"/>
          </a:p>
          <a:p>
            <a:pPr marL="285750" lvl="0" indent="-28575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rgbClr val="000000"/>
              </a:solidFill>
              <a:latin typeface="DM Sans" pitchFamily="2" charset="77"/>
            </a:endParaRP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0000"/>
                </a:solidFill>
              </a:rPr>
              <a:t>SQL-based queries and stored procedures</a:t>
            </a:r>
            <a:r>
              <a:rPr lang="en-US" sz="1200">
                <a:solidFill>
                  <a:srgbClr val="000000"/>
                </a:solidFill>
              </a:rPr>
              <a:t> automate </a:t>
            </a:r>
            <a:r>
              <a:rPr lang="en-US" sz="1200" b="1">
                <a:solidFill>
                  <a:srgbClr val="000000"/>
                </a:solidFill>
              </a:rPr>
              <a:t>critical hospital operations</a:t>
            </a:r>
            <a:r>
              <a:rPr lang="en-US" sz="1200">
                <a:solidFill>
                  <a:srgbClr val="000000"/>
                </a:solidFill>
              </a:rPr>
              <a:t>, deliver </a:t>
            </a:r>
            <a:r>
              <a:rPr lang="en-US" sz="1200" b="1">
                <a:solidFill>
                  <a:srgbClr val="000000"/>
                </a:solidFill>
              </a:rPr>
              <a:t>real-time insights on doctor performance, disease trends, etc</a:t>
            </a:r>
            <a:r>
              <a:rPr lang="en-US" sz="1200">
                <a:solidFill>
                  <a:srgbClr val="000000"/>
                </a:solidFill>
              </a:rPr>
              <a:t>.</a:t>
            </a:r>
            <a:endParaRPr lang="en-US" sz="1200" b="1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sz="1200" b="1">
              <a:solidFill>
                <a:srgbClr val="000000"/>
              </a:solidFill>
              <a:latin typeface="DM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090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F5BF7602-CDE8-232A-D36F-BF411FE1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1">
            <a:extLst>
              <a:ext uri="{FF2B5EF4-FFF2-40B4-BE49-F238E27FC236}">
                <a16:creationId xmlns:a16="http://schemas.microsoft.com/office/drawing/2014/main" id="{0CC3ABE9-08F9-9956-488F-358D51425498}"/>
              </a:ext>
            </a:extLst>
          </p:cNvPr>
          <p:cNvGrpSpPr/>
          <p:nvPr/>
        </p:nvGrpSpPr>
        <p:grpSpPr>
          <a:xfrm>
            <a:off x="4992697" y="-286865"/>
            <a:ext cx="4407549" cy="5644574"/>
            <a:chOff x="4992697" y="-286865"/>
            <a:chExt cx="4407549" cy="5644574"/>
          </a:xfrm>
        </p:grpSpPr>
        <p:sp>
          <p:nvSpPr>
            <p:cNvPr id="674" name="Google Shape;674;p51">
              <a:extLst>
                <a:ext uri="{FF2B5EF4-FFF2-40B4-BE49-F238E27FC236}">
                  <a16:creationId xmlns:a16="http://schemas.microsoft.com/office/drawing/2014/main" id="{25B39205-AA62-C3B6-BC3F-238D35F162AB}"/>
                </a:ext>
              </a:extLst>
            </p:cNvPr>
            <p:cNvSpPr/>
            <p:nvPr/>
          </p:nvSpPr>
          <p:spPr>
            <a:xfrm rot="10800000" flipH="1">
              <a:off x="4992697" y="2916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>
              <a:extLst>
                <a:ext uri="{FF2B5EF4-FFF2-40B4-BE49-F238E27FC236}">
                  <a16:creationId xmlns:a16="http://schemas.microsoft.com/office/drawing/2014/main" id="{77168F7A-81DD-DF71-AC2A-64C7A73D5C5C}"/>
                </a:ext>
              </a:extLst>
            </p:cNvPr>
            <p:cNvSpPr/>
            <p:nvPr/>
          </p:nvSpPr>
          <p:spPr>
            <a:xfrm>
              <a:off x="8071114" y="539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>
              <a:extLst>
                <a:ext uri="{FF2B5EF4-FFF2-40B4-BE49-F238E27FC236}">
                  <a16:creationId xmlns:a16="http://schemas.microsoft.com/office/drawing/2014/main" id="{0532E159-8533-7165-5D95-798FDA5C4DD9}"/>
                </a:ext>
              </a:extLst>
            </p:cNvPr>
            <p:cNvSpPr/>
            <p:nvPr/>
          </p:nvSpPr>
          <p:spPr>
            <a:xfrm>
              <a:off x="7651709" y="10113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>
              <a:extLst>
                <a:ext uri="{FF2B5EF4-FFF2-40B4-BE49-F238E27FC236}">
                  <a16:creationId xmlns:a16="http://schemas.microsoft.com/office/drawing/2014/main" id="{2E9E9E03-2E9B-E298-D9F8-94A10F2361EB}"/>
                </a:ext>
              </a:extLst>
            </p:cNvPr>
            <p:cNvSpPr/>
            <p:nvPr/>
          </p:nvSpPr>
          <p:spPr>
            <a:xfrm>
              <a:off x="5986858" y="14274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>
              <a:extLst>
                <a:ext uri="{FF2B5EF4-FFF2-40B4-BE49-F238E27FC236}">
                  <a16:creationId xmlns:a16="http://schemas.microsoft.com/office/drawing/2014/main" id="{C0472AB4-D84D-881E-4906-61FCFEA66D77}"/>
                </a:ext>
              </a:extLst>
            </p:cNvPr>
            <p:cNvSpPr/>
            <p:nvPr/>
          </p:nvSpPr>
          <p:spPr>
            <a:xfrm>
              <a:off x="5977008" y="9172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>
              <a:extLst>
                <a:ext uri="{FF2B5EF4-FFF2-40B4-BE49-F238E27FC236}">
                  <a16:creationId xmlns:a16="http://schemas.microsoft.com/office/drawing/2014/main" id="{2838C96D-95F7-A80C-05C1-C64583BBC8E0}"/>
                </a:ext>
              </a:extLst>
            </p:cNvPr>
            <p:cNvSpPr/>
            <p:nvPr/>
          </p:nvSpPr>
          <p:spPr>
            <a:xfrm>
              <a:off x="6497889" y="-2868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>
              <a:extLst>
                <a:ext uri="{FF2B5EF4-FFF2-40B4-BE49-F238E27FC236}">
                  <a16:creationId xmlns:a16="http://schemas.microsoft.com/office/drawing/2014/main" id="{FBF4E217-CCC6-A7DE-A306-8A92186351BF}"/>
                </a:ext>
              </a:extLst>
            </p:cNvPr>
            <p:cNvSpPr/>
            <p:nvPr/>
          </p:nvSpPr>
          <p:spPr>
            <a:xfrm>
              <a:off x="6851641" y="1272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>
              <a:extLst>
                <a:ext uri="{FF2B5EF4-FFF2-40B4-BE49-F238E27FC236}">
                  <a16:creationId xmlns:a16="http://schemas.microsoft.com/office/drawing/2014/main" id="{BE928566-2228-1901-D3A9-03EF89A2B959}"/>
                </a:ext>
              </a:extLst>
            </p:cNvPr>
            <p:cNvSpPr/>
            <p:nvPr/>
          </p:nvSpPr>
          <p:spPr>
            <a:xfrm rot="10800000" flipH="1">
              <a:off x="5906612" y="30935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>
              <a:extLst>
                <a:ext uri="{FF2B5EF4-FFF2-40B4-BE49-F238E27FC236}">
                  <a16:creationId xmlns:a16="http://schemas.microsoft.com/office/drawing/2014/main" id="{31B5D204-6F04-6192-2734-C4059204F077}"/>
                </a:ext>
              </a:extLst>
            </p:cNvPr>
            <p:cNvSpPr/>
            <p:nvPr/>
          </p:nvSpPr>
          <p:spPr>
            <a:xfrm rot="10800000" flipH="1">
              <a:off x="6299730" y="43895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>
              <a:extLst>
                <a:ext uri="{FF2B5EF4-FFF2-40B4-BE49-F238E27FC236}">
                  <a16:creationId xmlns:a16="http://schemas.microsoft.com/office/drawing/2014/main" id="{D8B93C32-BAE1-1C7E-AC56-DBA8CBCDBFD4}"/>
                </a:ext>
              </a:extLst>
            </p:cNvPr>
            <p:cNvSpPr/>
            <p:nvPr/>
          </p:nvSpPr>
          <p:spPr>
            <a:xfrm rot="10800000" flipH="1">
              <a:off x="5389322" y="-89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>
              <a:extLst>
                <a:ext uri="{FF2B5EF4-FFF2-40B4-BE49-F238E27FC236}">
                  <a16:creationId xmlns:a16="http://schemas.microsoft.com/office/drawing/2014/main" id="{927AF78B-3132-F272-CEE2-5826595A8F6A}"/>
                </a:ext>
              </a:extLst>
            </p:cNvPr>
            <p:cNvSpPr/>
            <p:nvPr/>
          </p:nvSpPr>
          <p:spPr>
            <a:xfrm rot="10800000" flipH="1">
              <a:off x="6709330" y="39474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>
              <a:extLst>
                <a:ext uri="{FF2B5EF4-FFF2-40B4-BE49-F238E27FC236}">
                  <a16:creationId xmlns:a16="http://schemas.microsoft.com/office/drawing/2014/main" id="{C8F0FFD2-D934-A128-A916-A66F0B308CF1}"/>
                </a:ext>
              </a:extLst>
            </p:cNvPr>
            <p:cNvSpPr/>
            <p:nvPr/>
          </p:nvSpPr>
          <p:spPr>
            <a:xfrm>
              <a:off x="8175333" y="229797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>
              <a:extLst>
                <a:ext uri="{FF2B5EF4-FFF2-40B4-BE49-F238E27FC236}">
                  <a16:creationId xmlns:a16="http://schemas.microsoft.com/office/drawing/2014/main" id="{7B2A34DD-BA51-AC36-CD5D-CD0BD4853B3F}"/>
                </a:ext>
              </a:extLst>
            </p:cNvPr>
            <p:cNvSpPr/>
            <p:nvPr/>
          </p:nvSpPr>
          <p:spPr>
            <a:xfrm>
              <a:off x="8561535" y="1813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>
              <a:extLst>
                <a:ext uri="{FF2B5EF4-FFF2-40B4-BE49-F238E27FC236}">
                  <a16:creationId xmlns:a16="http://schemas.microsoft.com/office/drawing/2014/main" id="{F44CC2C1-6AF8-024E-B6C8-FDC15DFB5068}"/>
                </a:ext>
              </a:extLst>
            </p:cNvPr>
            <p:cNvSpPr/>
            <p:nvPr/>
          </p:nvSpPr>
          <p:spPr>
            <a:xfrm rot="10800000" flipH="1">
              <a:off x="7336612" y="30141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>
              <a:extLst>
                <a:ext uri="{FF2B5EF4-FFF2-40B4-BE49-F238E27FC236}">
                  <a16:creationId xmlns:a16="http://schemas.microsoft.com/office/drawing/2014/main" id="{FD8A4511-F4BF-46BC-B91A-C8E6581589F5}"/>
                </a:ext>
              </a:extLst>
            </p:cNvPr>
            <p:cNvSpPr/>
            <p:nvPr/>
          </p:nvSpPr>
          <p:spPr>
            <a:xfrm rot="10800000" flipH="1">
              <a:off x="7744755" y="3486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>
              <a:extLst>
                <a:ext uri="{FF2B5EF4-FFF2-40B4-BE49-F238E27FC236}">
                  <a16:creationId xmlns:a16="http://schemas.microsoft.com/office/drawing/2014/main" id="{CF6EAB7A-39A1-9CDF-E7E3-1CF00347B504}"/>
                </a:ext>
              </a:extLst>
            </p:cNvPr>
            <p:cNvSpPr/>
            <p:nvPr/>
          </p:nvSpPr>
          <p:spPr>
            <a:xfrm rot="10800000" flipH="1">
              <a:off x="5461012" y="2636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>
              <a:extLst>
                <a:ext uri="{FF2B5EF4-FFF2-40B4-BE49-F238E27FC236}">
                  <a16:creationId xmlns:a16="http://schemas.microsoft.com/office/drawing/2014/main" id="{138E2973-5A25-ACFE-BDFB-A0512B7E7258}"/>
                </a:ext>
              </a:extLst>
            </p:cNvPr>
            <p:cNvSpPr/>
            <p:nvPr/>
          </p:nvSpPr>
          <p:spPr>
            <a:xfrm>
              <a:off x="6643161" y="18302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8;p70">
            <a:extLst>
              <a:ext uri="{FF2B5EF4-FFF2-40B4-BE49-F238E27FC236}">
                <a16:creationId xmlns:a16="http://schemas.microsoft.com/office/drawing/2014/main" id="{67307D57-8347-7073-85F4-29657841C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28" y="166945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56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5710392" y="2500526"/>
            <a:ext cx="2844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Storage</a:t>
            </a:r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3043367" y="3811495"/>
            <a:ext cx="328073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Transformation</a:t>
            </a:r>
            <a:endParaRPr/>
          </a:p>
        </p:txBody>
      </p:sp>
      <p:grpSp>
        <p:nvGrpSpPr>
          <p:cNvPr id="492" name="Google Shape;492;p43"/>
          <p:cNvGrpSpPr/>
          <p:nvPr/>
        </p:nvGrpSpPr>
        <p:grpSpPr>
          <a:xfrm>
            <a:off x="6819637" y="1931367"/>
            <a:ext cx="320943" cy="392133"/>
            <a:chOff x="1343025" y="1333902"/>
            <a:chExt cx="320943" cy="392133"/>
          </a:xfrm>
        </p:grpSpPr>
        <p:sp>
          <p:nvSpPr>
            <p:cNvPr id="493" name="Google Shape;493;p43"/>
            <p:cNvSpPr/>
            <p:nvPr/>
          </p:nvSpPr>
          <p:spPr>
            <a:xfrm>
              <a:off x="1422961" y="1389769"/>
              <a:ext cx="161048" cy="161025"/>
            </a:xfrm>
            <a:custGeom>
              <a:avLst/>
              <a:gdLst/>
              <a:ahLst/>
              <a:cxnLst/>
              <a:rect l="l" t="t" r="r" b="b"/>
              <a:pathLst>
                <a:path w="7126" h="7125" extrusionOk="0">
                  <a:moveTo>
                    <a:pt x="4072" y="1115"/>
                  </a:moveTo>
                  <a:lnTo>
                    <a:pt x="4411" y="1212"/>
                  </a:lnTo>
                  <a:lnTo>
                    <a:pt x="4751" y="1357"/>
                  </a:lnTo>
                  <a:lnTo>
                    <a:pt x="5041" y="1551"/>
                  </a:lnTo>
                  <a:lnTo>
                    <a:pt x="5332" y="1793"/>
                  </a:lnTo>
                  <a:lnTo>
                    <a:pt x="5574" y="2084"/>
                  </a:lnTo>
                  <a:lnTo>
                    <a:pt x="5768" y="2375"/>
                  </a:lnTo>
                  <a:lnTo>
                    <a:pt x="5914" y="2714"/>
                  </a:lnTo>
                  <a:lnTo>
                    <a:pt x="6059" y="3053"/>
                  </a:lnTo>
                  <a:lnTo>
                    <a:pt x="4993" y="3053"/>
                  </a:lnTo>
                  <a:lnTo>
                    <a:pt x="4847" y="2763"/>
                  </a:lnTo>
                  <a:lnTo>
                    <a:pt x="4605" y="2520"/>
                  </a:lnTo>
                  <a:lnTo>
                    <a:pt x="4363" y="2278"/>
                  </a:lnTo>
                  <a:lnTo>
                    <a:pt x="4072" y="2133"/>
                  </a:lnTo>
                  <a:lnTo>
                    <a:pt x="4072" y="1115"/>
                  </a:lnTo>
                  <a:close/>
                  <a:moveTo>
                    <a:pt x="3539" y="3053"/>
                  </a:moveTo>
                  <a:lnTo>
                    <a:pt x="3733" y="3102"/>
                  </a:lnTo>
                  <a:lnTo>
                    <a:pt x="3927" y="3199"/>
                  </a:lnTo>
                  <a:lnTo>
                    <a:pt x="4024" y="3393"/>
                  </a:lnTo>
                  <a:lnTo>
                    <a:pt x="4072" y="3587"/>
                  </a:lnTo>
                  <a:lnTo>
                    <a:pt x="4024" y="3780"/>
                  </a:lnTo>
                  <a:lnTo>
                    <a:pt x="3927" y="3926"/>
                  </a:lnTo>
                  <a:lnTo>
                    <a:pt x="3733" y="4071"/>
                  </a:lnTo>
                  <a:lnTo>
                    <a:pt x="3345" y="4071"/>
                  </a:lnTo>
                  <a:lnTo>
                    <a:pt x="3200" y="3926"/>
                  </a:lnTo>
                  <a:lnTo>
                    <a:pt x="3054" y="3780"/>
                  </a:lnTo>
                  <a:lnTo>
                    <a:pt x="3054" y="3587"/>
                  </a:lnTo>
                  <a:lnTo>
                    <a:pt x="3054" y="3393"/>
                  </a:lnTo>
                  <a:lnTo>
                    <a:pt x="3200" y="3199"/>
                  </a:lnTo>
                  <a:lnTo>
                    <a:pt x="3345" y="3102"/>
                  </a:lnTo>
                  <a:lnTo>
                    <a:pt x="3539" y="3053"/>
                  </a:lnTo>
                  <a:close/>
                  <a:moveTo>
                    <a:pt x="3054" y="1115"/>
                  </a:moveTo>
                  <a:lnTo>
                    <a:pt x="3054" y="2133"/>
                  </a:lnTo>
                  <a:lnTo>
                    <a:pt x="2812" y="2230"/>
                  </a:lnTo>
                  <a:lnTo>
                    <a:pt x="2618" y="2375"/>
                  </a:lnTo>
                  <a:lnTo>
                    <a:pt x="2473" y="2520"/>
                  </a:lnTo>
                  <a:lnTo>
                    <a:pt x="2327" y="2714"/>
                  </a:lnTo>
                  <a:lnTo>
                    <a:pt x="2182" y="2908"/>
                  </a:lnTo>
                  <a:lnTo>
                    <a:pt x="2085" y="3102"/>
                  </a:lnTo>
                  <a:lnTo>
                    <a:pt x="2036" y="3344"/>
                  </a:lnTo>
                  <a:lnTo>
                    <a:pt x="2036" y="3587"/>
                  </a:lnTo>
                  <a:lnTo>
                    <a:pt x="2085" y="3926"/>
                  </a:lnTo>
                  <a:lnTo>
                    <a:pt x="2182" y="4217"/>
                  </a:lnTo>
                  <a:lnTo>
                    <a:pt x="1406" y="4992"/>
                  </a:lnTo>
                  <a:lnTo>
                    <a:pt x="1261" y="4653"/>
                  </a:lnTo>
                  <a:lnTo>
                    <a:pt x="1116" y="4314"/>
                  </a:lnTo>
                  <a:lnTo>
                    <a:pt x="1019" y="3974"/>
                  </a:lnTo>
                  <a:lnTo>
                    <a:pt x="1019" y="3587"/>
                  </a:lnTo>
                  <a:lnTo>
                    <a:pt x="1067" y="3150"/>
                  </a:lnTo>
                  <a:lnTo>
                    <a:pt x="1164" y="2714"/>
                  </a:lnTo>
                  <a:lnTo>
                    <a:pt x="1358" y="2326"/>
                  </a:lnTo>
                  <a:lnTo>
                    <a:pt x="1600" y="1987"/>
                  </a:lnTo>
                  <a:lnTo>
                    <a:pt x="1891" y="1648"/>
                  </a:lnTo>
                  <a:lnTo>
                    <a:pt x="2230" y="1406"/>
                  </a:lnTo>
                  <a:lnTo>
                    <a:pt x="2618" y="1212"/>
                  </a:lnTo>
                  <a:lnTo>
                    <a:pt x="3054" y="1115"/>
                  </a:lnTo>
                  <a:close/>
                  <a:moveTo>
                    <a:pt x="6059" y="4071"/>
                  </a:moveTo>
                  <a:lnTo>
                    <a:pt x="5914" y="4507"/>
                  </a:lnTo>
                  <a:lnTo>
                    <a:pt x="5720" y="4895"/>
                  </a:lnTo>
                  <a:lnTo>
                    <a:pt x="5478" y="5234"/>
                  </a:lnTo>
                  <a:lnTo>
                    <a:pt x="5138" y="5525"/>
                  </a:lnTo>
                  <a:lnTo>
                    <a:pt x="4799" y="5767"/>
                  </a:lnTo>
                  <a:lnTo>
                    <a:pt x="4411" y="5961"/>
                  </a:lnTo>
                  <a:lnTo>
                    <a:pt x="3975" y="6058"/>
                  </a:lnTo>
                  <a:lnTo>
                    <a:pt x="3539" y="6107"/>
                  </a:lnTo>
                  <a:lnTo>
                    <a:pt x="3151" y="6107"/>
                  </a:lnTo>
                  <a:lnTo>
                    <a:pt x="2812" y="6010"/>
                  </a:lnTo>
                  <a:lnTo>
                    <a:pt x="2473" y="5864"/>
                  </a:lnTo>
                  <a:lnTo>
                    <a:pt x="2133" y="5719"/>
                  </a:lnTo>
                  <a:lnTo>
                    <a:pt x="2909" y="4944"/>
                  </a:lnTo>
                  <a:lnTo>
                    <a:pt x="3200" y="5089"/>
                  </a:lnTo>
                  <a:lnTo>
                    <a:pt x="3781" y="5089"/>
                  </a:lnTo>
                  <a:lnTo>
                    <a:pt x="4024" y="5041"/>
                  </a:lnTo>
                  <a:lnTo>
                    <a:pt x="4217" y="4944"/>
                  </a:lnTo>
                  <a:lnTo>
                    <a:pt x="4411" y="4798"/>
                  </a:lnTo>
                  <a:lnTo>
                    <a:pt x="4605" y="4653"/>
                  </a:lnTo>
                  <a:lnTo>
                    <a:pt x="4751" y="4507"/>
                  </a:lnTo>
                  <a:lnTo>
                    <a:pt x="4896" y="4314"/>
                  </a:lnTo>
                  <a:lnTo>
                    <a:pt x="4993" y="4071"/>
                  </a:lnTo>
                  <a:close/>
                  <a:moveTo>
                    <a:pt x="3539" y="0"/>
                  </a:moveTo>
                  <a:lnTo>
                    <a:pt x="3200" y="49"/>
                  </a:lnTo>
                  <a:lnTo>
                    <a:pt x="2812" y="97"/>
                  </a:lnTo>
                  <a:lnTo>
                    <a:pt x="2473" y="194"/>
                  </a:lnTo>
                  <a:lnTo>
                    <a:pt x="2182" y="291"/>
                  </a:lnTo>
                  <a:lnTo>
                    <a:pt x="1843" y="436"/>
                  </a:lnTo>
                  <a:lnTo>
                    <a:pt x="1552" y="630"/>
                  </a:lnTo>
                  <a:lnTo>
                    <a:pt x="1310" y="824"/>
                  </a:lnTo>
                  <a:lnTo>
                    <a:pt x="1019" y="1066"/>
                  </a:lnTo>
                  <a:lnTo>
                    <a:pt x="825" y="1309"/>
                  </a:lnTo>
                  <a:lnTo>
                    <a:pt x="583" y="1600"/>
                  </a:lnTo>
                  <a:lnTo>
                    <a:pt x="437" y="1890"/>
                  </a:lnTo>
                  <a:lnTo>
                    <a:pt x="292" y="2181"/>
                  </a:lnTo>
                  <a:lnTo>
                    <a:pt x="146" y="2520"/>
                  </a:lnTo>
                  <a:lnTo>
                    <a:pt x="49" y="2860"/>
                  </a:lnTo>
                  <a:lnTo>
                    <a:pt x="1" y="3199"/>
                  </a:lnTo>
                  <a:lnTo>
                    <a:pt x="1" y="3587"/>
                  </a:lnTo>
                  <a:lnTo>
                    <a:pt x="1" y="3926"/>
                  </a:lnTo>
                  <a:lnTo>
                    <a:pt x="49" y="4314"/>
                  </a:lnTo>
                  <a:lnTo>
                    <a:pt x="146" y="4653"/>
                  </a:lnTo>
                  <a:lnTo>
                    <a:pt x="292" y="4944"/>
                  </a:lnTo>
                  <a:lnTo>
                    <a:pt x="437" y="5283"/>
                  </a:lnTo>
                  <a:lnTo>
                    <a:pt x="583" y="5574"/>
                  </a:lnTo>
                  <a:lnTo>
                    <a:pt x="825" y="5864"/>
                  </a:lnTo>
                  <a:lnTo>
                    <a:pt x="1019" y="6107"/>
                  </a:lnTo>
                  <a:lnTo>
                    <a:pt x="1310" y="6301"/>
                  </a:lnTo>
                  <a:lnTo>
                    <a:pt x="1552" y="6543"/>
                  </a:lnTo>
                  <a:lnTo>
                    <a:pt x="1843" y="6688"/>
                  </a:lnTo>
                  <a:lnTo>
                    <a:pt x="2182" y="6834"/>
                  </a:lnTo>
                  <a:lnTo>
                    <a:pt x="2473" y="6979"/>
                  </a:lnTo>
                  <a:lnTo>
                    <a:pt x="2812" y="7076"/>
                  </a:lnTo>
                  <a:lnTo>
                    <a:pt x="3200" y="7124"/>
                  </a:lnTo>
                  <a:lnTo>
                    <a:pt x="3927" y="7124"/>
                  </a:lnTo>
                  <a:lnTo>
                    <a:pt x="4266" y="7076"/>
                  </a:lnTo>
                  <a:lnTo>
                    <a:pt x="4605" y="6979"/>
                  </a:lnTo>
                  <a:lnTo>
                    <a:pt x="4944" y="6834"/>
                  </a:lnTo>
                  <a:lnTo>
                    <a:pt x="5235" y="6688"/>
                  </a:lnTo>
                  <a:lnTo>
                    <a:pt x="5526" y="6543"/>
                  </a:lnTo>
                  <a:lnTo>
                    <a:pt x="5817" y="6301"/>
                  </a:lnTo>
                  <a:lnTo>
                    <a:pt x="6059" y="6107"/>
                  </a:lnTo>
                  <a:lnTo>
                    <a:pt x="6301" y="5864"/>
                  </a:lnTo>
                  <a:lnTo>
                    <a:pt x="6495" y="5574"/>
                  </a:lnTo>
                  <a:lnTo>
                    <a:pt x="6689" y="5283"/>
                  </a:lnTo>
                  <a:lnTo>
                    <a:pt x="6835" y="4944"/>
                  </a:lnTo>
                  <a:lnTo>
                    <a:pt x="6931" y="4653"/>
                  </a:lnTo>
                  <a:lnTo>
                    <a:pt x="7028" y="4314"/>
                  </a:lnTo>
                  <a:lnTo>
                    <a:pt x="7077" y="3926"/>
                  </a:lnTo>
                  <a:lnTo>
                    <a:pt x="7125" y="3587"/>
                  </a:lnTo>
                  <a:lnTo>
                    <a:pt x="7077" y="3199"/>
                  </a:lnTo>
                  <a:lnTo>
                    <a:pt x="7028" y="2860"/>
                  </a:lnTo>
                  <a:lnTo>
                    <a:pt x="6931" y="2520"/>
                  </a:lnTo>
                  <a:lnTo>
                    <a:pt x="6835" y="2181"/>
                  </a:lnTo>
                  <a:lnTo>
                    <a:pt x="6689" y="1890"/>
                  </a:lnTo>
                  <a:lnTo>
                    <a:pt x="6495" y="1600"/>
                  </a:lnTo>
                  <a:lnTo>
                    <a:pt x="6301" y="1309"/>
                  </a:lnTo>
                  <a:lnTo>
                    <a:pt x="6059" y="1066"/>
                  </a:lnTo>
                  <a:lnTo>
                    <a:pt x="5817" y="824"/>
                  </a:lnTo>
                  <a:lnTo>
                    <a:pt x="5526" y="630"/>
                  </a:lnTo>
                  <a:lnTo>
                    <a:pt x="5235" y="436"/>
                  </a:lnTo>
                  <a:lnTo>
                    <a:pt x="4944" y="291"/>
                  </a:lnTo>
                  <a:lnTo>
                    <a:pt x="4605" y="194"/>
                  </a:lnTo>
                  <a:lnTo>
                    <a:pt x="4266" y="97"/>
                  </a:lnTo>
                  <a:lnTo>
                    <a:pt x="3927" y="49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1399977" y="1570479"/>
              <a:ext cx="205931" cy="109565"/>
            </a:xfrm>
            <a:custGeom>
              <a:avLst/>
              <a:gdLst/>
              <a:ahLst/>
              <a:cxnLst/>
              <a:rect l="l" t="t" r="r" b="b"/>
              <a:pathLst>
                <a:path w="9112" h="4848" extrusionOk="0">
                  <a:moveTo>
                    <a:pt x="3005" y="1019"/>
                  </a:moveTo>
                  <a:lnTo>
                    <a:pt x="3005" y="3830"/>
                  </a:lnTo>
                  <a:lnTo>
                    <a:pt x="1987" y="3830"/>
                  </a:lnTo>
                  <a:lnTo>
                    <a:pt x="1987" y="1019"/>
                  </a:lnTo>
                  <a:close/>
                  <a:moveTo>
                    <a:pt x="5041" y="2860"/>
                  </a:moveTo>
                  <a:lnTo>
                    <a:pt x="5041" y="3830"/>
                  </a:lnTo>
                  <a:lnTo>
                    <a:pt x="4023" y="3830"/>
                  </a:lnTo>
                  <a:lnTo>
                    <a:pt x="4023" y="2860"/>
                  </a:lnTo>
                  <a:close/>
                  <a:moveTo>
                    <a:pt x="7076" y="1697"/>
                  </a:moveTo>
                  <a:lnTo>
                    <a:pt x="7076" y="3830"/>
                  </a:lnTo>
                  <a:lnTo>
                    <a:pt x="6058" y="3830"/>
                  </a:lnTo>
                  <a:lnTo>
                    <a:pt x="6058" y="1697"/>
                  </a:lnTo>
                  <a:close/>
                  <a:moveTo>
                    <a:pt x="1503" y="1"/>
                  </a:moveTo>
                  <a:lnTo>
                    <a:pt x="1309" y="49"/>
                  </a:lnTo>
                  <a:lnTo>
                    <a:pt x="1163" y="146"/>
                  </a:lnTo>
                  <a:lnTo>
                    <a:pt x="1018" y="340"/>
                  </a:lnTo>
                  <a:lnTo>
                    <a:pt x="969" y="534"/>
                  </a:lnTo>
                  <a:lnTo>
                    <a:pt x="969" y="3830"/>
                  </a:lnTo>
                  <a:lnTo>
                    <a:pt x="533" y="3830"/>
                  </a:lnTo>
                  <a:lnTo>
                    <a:pt x="339" y="3878"/>
                  </a:lnTo>
                  <a:lnTo>
                    <a:pt x="146" y="3975"/>
                  </a:lnTo>
                  <a:lnTo>
                    <a:pt x="49" y="4169"/>
                  </a:lnTo>
                  <a:lnTo>
                    <a:pt x="0" y="4363"/>
                  </a:lnTo>
                  <a:lnTo>
                    <a:pt x="49" y="4557"/>
                  </a:lnTo>
                  <a:lnTo>
                    <a:pt x="146" y="4702"/>
                  </a:lnTo>
                  <a:lnTo>
                    <a:pt x="339" y="4847"/>
                  </a:lnTo>
                  <a:lnTo>
                    <a:pt x="8821" y="4847"/>
                  </a:lnTo>
                  <a:lnTo>
                    <a:pt x="8966" y="4702"/>
                  </a:lnTo>
                  <a:lnTo>
                    <a:pt x="9063" y="4557"/>
                  </a:lnTo>
                  <a:lnTo>
                    <a:pt x="9112" y="4363"/>
                  </a:lnTo>
                  <a:lnTo>
                    <a:pt x="9063" y="4169"/>
                  </a:lnTo>
                  <a:lnTo>
                    <a:pt x="8966" y="3975"/>
                  </a:lnTo>
                  <a:lnTo>
                    <a:pt x="8821" y="3878"/>
                  </a:lnTo>
                  <a:lnTo>
                    <a:pt x="8627" y="3830"/>
                  </a:lnTo>
                  <a:lnTo>
                    <a:pt x="8094" y="3830"/>
                  </a:lnTo>
                  <a:lnTo>
                    <a:pt x="8094" y="1212"/>
                  </a:lnTo>
                  <a:lnTo>
                    <a:pt x="8045" y="1019"/>
                  </a:lnTo>
                  <a:lnTo>
                    <a:pt x="7948" y="825"/>
                  </a:lnTo>
                  <a:lnTo>
                    <a:pt x="7803" y="728"/>
                  </a:lnTo>
                  <a:lnTo>
                    <a:pt x="7609" y="679"/>
                  </a:lnTo>
                  <a:lnTo>
                    <a:pt x="5574" y="679"/>
                  </a:lnTo>
                  <a:lnTo>
                    <a:pt x="5380" y="728"/>
                  </a:lnTo>
                  <a:lnTo>
                    <a:pt x="5186" y="825"/>
                  </a:lnTo>
                  <a:lnTo>
                    <a:pt x="5089" y="1019"/>
                  </a:lnTo>
                  <a:lnTo>
                    <a:pt x="5041" y="1212"/>
                  </a:lnTo>
                  <a:lnTo>
                    <a:pt x="5041" y="1843"/>
                  </a:lnTo>
                  <a:lnTo>
                    <a:pt x="4023" y="1843"/>
                  </a:lnTo>
                  <a:lnTo>
                    <a:pt x="4023" y="534"/>
                  </a:lnTo>
                  <a:lnTo>
                    <a:pt x="3974" y="340"/>
                  </a:lnTo>
                  <a:lnTo>
                    <a:pt x="3877" y="146"/>
                  </a:lnTo>
                  <a:lnTo>
                    <a:pt x="3732" y="49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1343025" y="1333902"/>
              <a:ext cx="320943" cy="392133"/>
            </a:xfrm>
            <a:custGeom>
              <a:avLst/>
              <a:gdLst/>
              <a:ahLst/>
              <a:cxnLst/>
              <a:rect l="l" t="t" r="r" b="b"/>
              <a:pathLst>
                <a:path w="14201" h="17351" extrusionOk="0">
                  <a:moveTo>
                    <a:pt x="11680" y="1745"/>
                  </a:moveTo>
                  <a:lnTo>
                    <a:pt x="12456" y="2521"/>
                  </a:lnTo>
                  <a:lnTo>
                    <a:pt x="11680" y="2521"/>
                  </a:lnTo>
                  <a:lnTo>
                    <a:pt x="11680" y="1745"/>
                  </a:lnTo>
                  <a:close/>
                  <a:moveTo>
                    <a:pt x="10662" y="1018"/>
                  </a:moveTo>
                  <a:lnTo>
                    <a:pt x="10662" y="3054"/>
                  </a:lnTo>
                  <a:lnTo>
                    <a:pt x="10711" y="3248"/>
                  </a:lnTo>
                  <a:lnTo>
                    <a:pt x="10808" y="3393"/>
                  </a:lnTo>
                  <a:lnTo>
                    <a:pt x="10953" y="3490"/>
                  </a:lnTo>
                  <a:lnTo>
                    <a:pt x="11147" y="3538"/>
                  </a:lnTo>
                  <a:lnTo>
                    <a:pt x="13182" y="3538"/>
                  </a:lnTo>
                  <a:lnTo>
                    <a:pt x="13182" y="16333"/>
                  </a:lnTo>
                  <a:lnTo>
                    <a:pt x="1018" y="16333"/>
                  </a:lnTo>
                  <a:lnTo>
                    <a:pt x="1018" y="1018"/>
                  </a:lnTo>
                  <a:close/>
                  <a:moveTo>
                    <a:pt x="485" y="0"/>
                  </a:moveTo>
                  <a:lnTo>
                    <a:pt x="291" y="49"/>
                  </a:lnTo>
                  <a:lnTo>
                    <a:pt x="145" y="194"/>
                  </a:lnTo>
                  <a:lnTo>
                    <a:pt x="48" y="340"/>
                  </a:lnTo>
                  <a:lnTo>
                    <a:pt x="0" y="534"/>
                  </a:lnTo>
                  <a:lnTo>
                    <a:pt x="0" y="16866"/>
                  </a:lnTo>
                  <a:lnTo>
                    <a:pt x="48" y="17060"/>
                  </a:lnTo>
                  <a:lnTo>
                    <a:pt x="145" y="17205"/>
                  </a:lnTo>
                  <a:lnTo>
                    <a:pt x="291" y="17302"/>
                  </a:lnTo>
                  <a:lnTo>
                    <a:pt x="485" y="17351"/>
                  </a:lnTo>
                  <a:lnTo>
                    <a:pt x="13667" y="17351"/>
                  </a:lnTo>
                  <a:lnTo>
                    <a:pt x="13861" y="17302"/>
                  </a:lnTo>
                  <a:lnTo>
                    <a:pt x="14006" y="17205"/>
                  </a:lnTo>
                  <a:lnTo>
                    <a:pt x="14152" y="17060"/>
                  </a:lnTo>
                  <a:lnTo>
                    <a:pt x="14200" y="16866"/>
                  </a:lnTo>
                  <a:lnTo>
                    <a:pt x="14200" y="3054"/>
                  </a:lnTo>
                  <a:lnTo>
                    <a:pt x="14200" y="3005"/>
                  </a:lnTo>
                  <a:lnTo>
                    <a:pt x="14152" y="2811"/>
                  </a:lnTo>
                  <a:lnTo>
                    <a:pt x="14006" y="2666"/>
                  </a:lnTo>
                  <a:lnTo>
                    <a:pt x="11535" y="194"/>
                  </a:lnTo>
                  <a:lnTo>
                    <a:pt x="11389" y="49"/>
                  </a:lnTo>
                  <a:lnTo>
                    <a:pt x="11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90;p43">
            <a:extLst>
              <a:ext uri="{FF2B5EF4-FFF2-40B4-BE49-F238E27FC236}">
                <a16:creationId xmlns:a16="http://schemas.microsoft.com/office/drawing/2014/main" id="{723E2E17-3E7A-EB37-1849-1FC1E2D4E412}"/>
              </a:ext>
            </a:extLst>
          </p:cNvPr>
          <p:cNvSpPr txBox="1">
            <a:spLocks/>
          </p:cNvSpPr>
          <p:nvPr/>
        </p:nvSpPr>
        <p:spPr>
          <a:xfrm>
            <a:off x="180804" y="2512656"/>
            <a:ext cx="2844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/>
              <a:t>Data Source</a:t>
            </a:r>
          </a:p>
        </p:txBody>
      </p:sp>
      <p:sp>
        <p:nvSpPr>
          <p:cNvPr id="19" name="Google Shape;1057;p69">
            <a:extLst>
              <a:ext uri="{FF2B5EF4-FFF2-40B4-BE49-F238E27FC236}">
                <a16:creationId xmlns:a16="http://schemas.microsoft.com/office/drawing/2014/main" id="{AFF8A950-8544-7443-62E9-6EAB48E2ABD4}"/>
              </a:ext>
            </a:extLst>
          </p:cNvPr>
          <p:cNvSpPr/>
          <p:nvPr/>
        </p:nvSpPr>
        <p:spPr>
          <a:xfrm>
            <a:off x="1254471" y="1736426"/>
            <a:ext cx="764100" cy="76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Google Shape;1073;p69">
            <a:extLst>
              <a:ext uri="{FF2B5EF4-FFF2-40B4-BE49-F238E27FC236}">
                <a16:creationId xmlns:a16="http://schemas.microsoft.com/office/drawing/2014/main" id="{1EDD7B58-02E1-6704-C9D7-DC61ED3BF6AC}"/>
              </a:ext>
            </a:extLst>
          </p:cNvPr>
          <p:cNvSpPr/>
          <p:nvPr/>
        </p:nvSpPr>
        <p:spPr>
          <a:xfrm>
            <a:off x="1455260" y="1922419"/>
            <a:ext cx="362572" cy="392133"/>
          </a:xfrm>
          <a:custGeom>
            <a:avLst/>
            <a:gdLst/>
            <a:ahLst/>
            <a:cxnLst/>
            <a:rect l="l" t="t" r="r" b="b"/>
            <a:pathLst>
              <a:path w="16043" h="17351" extrusionOk="0">
                <a:moveTo>
                  <a:pt x="8046" y="1018"/>
                </a:moveTo>
                <a:lnTo>
                  <a:pt x="8240" y="1066"/>
                </a:lnTo>
                <a:lnTo>
                  <a:pt x="8385" y="1163"/>
                </a:lnTo>
                <a:lnTo>
                  <a:pt x="8482" y="1357"/>
                </a:lnTo>
                <a:lnTo>
                  <a:pt x="8531" y="1551"/>
                </a:lnTo>
                <a:lnTo>
                  <a:pt x="8482" y="1745"/>
                </a:lnTo>
                <a:lnTo>
                  <a:pt x="8385" y="1890"/>
                </a:lnTo>
                <a:lnTo>
                  <a:pt x="8240" y="2036"/>
                </a:lnTo>
                <a:lnTo>
                  <a:pt x="7852" y="2036"/>
                </a:lnTo>
                <a:lnTo>
                  <a:pt x="7658" y="1890"/>
                </a:lnTo>
                <a:lnTo>
                  <a:pt x="7561" y="1745"/>
                </a:lnTo>
                <a:lnTo>
                  <a:pt x="7513" y="1551"/>
                </a:lnTo>
                <a:lnTo>
                  <a:pt x="7561" y="1357"/>
                </a:lnTo>
                <a:lnTo>
                  <a:pt x="7658" y="1163"/>
                </a:lnTo>
                <a:lnTo>
                  <a:pt x="7852" y="1066"/>
                </a:lnTo>
                <a:lnTo>
                  <a:pt x="8046" y="1018"/>
                </a:lnTo>
                <a:close/>
                <a:moveTo>
                  <a:pt x="1552" y="4604"/>
                </a:moveTo>
                <a:lnTo>
                  <a:pt x="1745" y="4653"/>
                </a:lnTo>
                <a:lnTo>
                  <a:pt x="1891" y="4750"/>
                </a:lnTo>
                <a:lnTo>
                  <a:pt x="1988" y="4895"/>
                </a:lnTo>
                <a:lnTo>
                  <a:pt x="2036" y="5137"/>
                </a:lnTo>
                <a:lnTo>
                  <a:pt x="1988" y="5331"/>
                </a:lnTo>
                <a:lnTo>
                  <a:pt x="1891" y="5477"/>
                </a:lnTo>
                <a:lnTo>
                  <a:pt x="1745" y="5574"/>
                </a:lnTo>
                <a:lnTo>
                  <a:pt x="1552" y="5622"/>
                </a:lnTo>
                <a:lnTo>
                  <a:pt x="1358" y="5574"/>
                </a:lnTo>
                <a:lnTo>
                  <a:pt x="1164" y="5477"/>
                </a:lnTo>
                <a:lnTo>
                  <a:pt x="1067" y="5331"/>
                </a:lnTo>
                <a:lnTo>
                  <a:pt x="1019" y="5137"/>
                </a:lnTo>
                <a:lnTo>
                  <a:pt x="1067" y="4895"/>
                </a:lnTo>
                <a:lnTo>
                  <a:pt x="1164" y="4750"/>
                </a:lnTo>
                <a:lnTo>
                  <a:pt x="1358" y="4653"/>
                </a:lnTo>
                <a:lnTo>
                  <a:pt x="1552" y="4604"/>
                </a:lnTo>
                <a:close/>
                <a:moveTo>
                  <a:pt x="14540" y="4604"/>
                </a:moveTo>
                <a:lnTo>
                  <a:pt x="14734" y="4653"/>
                </a:lnTo>
                <a:lnTo>
                  <a:pt x="14880" y="4750"/>
                </a:lnTo>
                <a:lnTo>
                  <a:pt x="15025" y="4895"/>
                </a:lnTo>
                <a:lnTo>
                  <a:pt x="15025" y="5137"/>
                </a:lnTo>
                <a:lnTo>
                  <a:pt x="15025" y="5331"/>
                </a:lnTo>
                <a:lnTo>
                  <a:pt x="14880" y="5477"/>
                </a:lnTo>
                <a:lnTo>
                  <a:pt x="14734" y="5574"/>
                </a:lnTo>
                <a:lnTo>
                  <a:pt x="14540" y="5622"/>
                </a:lnTo>
                <a:lnTo>
                  <a:pt x="14346" y="5574"/>
                </a:lnTo>
                <a:lnTo>
                  <a:pt x="14201" y="5477"/>
                </a:lnTo>
                <a:lnTo>
                  <a:pt x="14056" y="5331"/>
                </a:lnTo>
                <a:lnTo>
                  <a:pt x="14056" y="5137"/>
                </a:lnTo>
                <a:lnTo>
                  <a:pt x="14056" y="4895"/>
                </a:lnTo>
                <a:lnTo>
                  <a:pt x="14201" y="4750"/>
                </a:lnTo>
                <a:lnTo>
                  <a:pt x="14346" y="4653"/>
                </a:lnTo>
                <a:lnTo>
                  <a:pt x="14540" y="4604"/>
                </a:lnTo>
                <a:close/>
                <a:moveTo>
                  <a:pt x="7028" y="2666"/>
                </a:moveTo>
                <a:lnTo>
                  <a:pt x="7271" y="2859"/>
                </a:lnTo>
                <a:lnTo>
                  <a:pt x="7513" y="2956"/>
                </a:lnTo>
                <a:lnTo>
                  <a:pt x="7513" y="7270"/>
                </a:lnTo>
                <a:lnTo>
                  <a:pt x="7271" y="7367"/>
                </a:lnTo>
                <a:lnTo>
                  <a:pt x="7028" y="7561"/>
                </a:lnTo>
                <a:lnTo>
                  <a:pt x="3054" y="5331"/>
                </a:lnTo>
                <a:lnTo>
                  <a:pt x="3054" y="5137"/>
                </a:lnTo>
                <a:lnTo>
                  <a:pt x="3054" y="4847"/>
                </a:lnTo>
                <a:lnTo>
                  <a:pt x="7028" y="2666"/>
                </a:lnTo>
                <a:close/>
                <a:moveTo>
                  <a:pt x="9064" y="2666"/>
                </a:moveTo>
                <a:lnTo>
                  <a:pt x="13038" y="4847"/>
                </a:lnTo>
                <a:lnTo>
                  <a:pt x="13038" y="5137"/>
                </a:lnTo>
                <a:lnTo>
                  <a:pt x="13038" y="5380"/>
                </a:lnTo>
                <a:lnTo>
                  <a:pt x="9064" y="7561"/>
                </a:lnTo>
                <a:lnTo>
                  <a:pt x="8821" y="7367"/>
                </a:lnTo>
                <a:lnTo>
                  <a:pt x="8531" y="7270"/>
                </a:lnTo>
                <a:lnTo>
                  <a:pt x="8531" y="2956"/>
                </a:lnTo>
                <a:lnTo>
                  <a:pt x="8821" y="2859"/>
                </a:lnTo>
                <a:lnTo>
                  <a:pt x="9064" y="2666"/>
                </a:lnTo>
                <a:close/>
                <a:moveTo>
                  <a:pt x="8046" y="8191"/>
                </a:moveTo>
                <a:lnTo>
                  <a:pt x="8240" y="8239"/>
                </a:lnTo>
                <a:lnTo>
                  <a:pt x="8385" y="8336"/>
                </a:lnTo>
                <a:lnTo>
                  <a:pt x="8482" y="8481"/>
                </a:lnTo>
                <a:lnTo>
                  <a:pt x="8531" y="8675"/>
                </a:lnTo>
                <a:lnTo>
                  <a:pt x="8482" y="8869"/>
                </a:lnTo>
                <a:lnTo>
                  <a:pt x="8385" y="9063"/>
                </a:lnTo>
                <a:lnTo>
                  <a:pt x="8240" y="9160"/>
                </a:lnTo>
                <a:lnTo>
                  <a:pt x="8046" y="9208"/>
                </a:lnTo>
                <a:lnTo>
                  <a:pt x="7852" y="9160"/>
                </a:lnTo>
                <a:lnTo>
                  <a:pt x="7658" y="9063"/>
                </a:lnTo>
                <a:lnTo>
                  <a:pt x="7561" y="8869"/>
                </a:lnTo>
                <a:lnTo>
                  <a:pt x="7513" y="8675"/>
                </a:lnTo>
                <a:lnTo>
                  <a:pt x="7561" y="8481"/>
                </a:lnTo>
                <a:lnTo>
                  <a:pt x="7658" y="8336"/>
                </a:lnTo>
                <a:lnTo>
                  <a:pt x="7852" y="8239"/>
                </a:lnTo>
                <a:lnTo>
                  <a:pt x="8046" y="8191"/>
                </a:lnTo>
                <a:close/>
                <a:moveTo>
                  <a:pt x="13523" y="6252"/>
                </a:moveTo>
                <a:lnTo>
                  <a:pt x="13765" y="6446"/>
                </a:lnTo>
                <a:lnTo>
                  <a:pt x="14056" y="6543"/>
                </a:lnTo>
                <a:lnTo>
                  <a:pt x="14056" y="10808"/>
                </a:lnTo>
                <a:lnTo>
                  <a:pt x="13765" y="10953"/>
                </a:lnTo>
                <a:lnTo>
                  <a:pt x="13523" y="11099"/>
                </a:lnTo>
                <a:lnTo>
                  <a:pt x="9548" y="8918"/>
                </a:lnTo>
                <a:lnTo>
                  <a:pt x="9548" y="8675"/>
                </a:lnTo>
                <a:lnTo>
                  <a:pt x="9548" y="8433"/>
                </a:lnTo>
                <a:lnTo>
                  <a:pt x="13523" y="6252"/>
                </a:lnTo>
                <a:close/>
                <a:moveTo>
                  <a:pt x="2569" y="6252"/>
                </a:moveTo>
                <a:lnTo>
                  <a:pt x="6544" y="8433"/>
                </a:lnTo>
                <a:lnTo>
                  <a:pt x="6495" y="8675"/>
                </a:lnTo>
                <a:lnTo>
                  <a:pt x="6544" y="8918"/>
                </a:lnTo>
                <a:lnTo>
                  <a:pt x="2569" y="11147"/>
                </a:lnTo>
                <a:lnTo>
                  <a:pt x="2279" y="10953"/>
                </a:lnTo>
                <a:lnTo>
                  <a:pt x="1988" y="10808"/>
                </a:lnTo>
                <a:lnTo>
                  <a:pt x="1988" y="6543"/>
                </a:lnTo>
                <a:lnTo>
                  <a:pt x="2279" y="6446"/>
                </a:lnTo>
                <a:lnTo>
                  <a:pt x="2569" y="6252"/>
                </a:lnTo>
                <a:close/>
                <a:moveTo>
                  <a:pt x="1745" y="11777"/>
                </a:moveTo>
                <a:lnTo>
                  <a:pt x="1891" y="11922"/>
                </a:lnTo>
                <a:lnTo>
                  <a:pt x="1988" y="12068"/>
                </a:lnTo>
                <a:lnTo>
                  <a:pt x="2036" y="12262"/>
                </a:lnTo>
                <a:lnTo>
                  <a:pt x="1988" y="12456"/>
                </a:lnTo>
                <a:lnTo>
                  <a:pt x="1891" y="12601"/>
                </a:lnTo>
                <a:lnTo>
                  <a:pt x="1745" y="12746"/>
                </a:lnTo>
                <a:lnTo>
                  <a:pt x="1552" y="12795"/>
                </a:lnTo>
                <a:lnTo>
                  <a:pt x="1358" y="12746"/>
                </a:lnTo>
                <a:lnTo>
                  <a:pt x="1164" y="12601"/>
                </a:lnTo>
                <a:lnTo>
                  <a:pt x="1067" y="12456"/>
                </a:lnTo>
                <a:lnTo>
                  <a:pt x="1019" y="12262"/>
                </a:lnTo>
                <a:lnTo>
                  <a:pt x="1067" y="12068"/>
                </a:lnTo>
                <a:lnTo>
                  <a:pt x="1164" y="11922"/>
                </a:lnTo>
                <a:lnTo>
                  <a:pt x="1358" y="11777"/>
                </a:lnTo>
                <a:close/>
                <a:moveTo>
                  <a:pt x="14734" y="11777"/>
                </a:moveTo>
                <a:lnTo>
                  <a:pt x="14880" y="11922"/>
                </a:lnTo>
                <a:lnTo>
                  <a:pt x="15025" y="12068"/>
                </a:lnTo>
                <a:lnTo>
                  <a:pt x="15025" y="12262"/>
                </a:lnTo>
                <a:lnTo>
                  <a:pt x="15025" y="12456"/>
                </a:lnTo>
                <a:lnTo>
                  <a:pt x="14880" y="12601"/>
                </a:lnTo>
                <a:lnTo>
                  <a:pt x="14734" y="12746"/>
                </a:lnTo>
                <a:lnTo>
                  <a:pt x="14540" y="12795"/>
                </a:lnTo>
                <a:lnTo>
                  <a:pt x="14346" y="12746"/>
                </a:lnTo>
                <a:lnTo>
                  <a:pt x="14201" y="12601"/>
                </a:lnTo>
                <a:lnTo>
                  <a:pt x="14056" y="12456"/>
                </a:lnTo>
                <a:lnTo>
                  <a:pt x="14056" y="12262"/>
                </a:lnTo>
                <a:lnTo>
                  <a:pt x="14056" y="12068"/>
                </a:lnTo>
                <a:lnTo>
                  <a:pt x="14201" y="11922"/>
                </a:lnTo>
                <a:lnTo>
                  <a:pt x="14346" y="11777"/>
                </a:lnTo>
                <a:close/>
                <a:moveTo>
                  <a:pt x="7028" y="9838"/>
                </a:moveTo>
                <a:lnTo>
                  <a:pt x="7271" y="9984"/>
                </a:lnTo>
                <a:lnTo>
                  <a:pt x="7513" y="10129"/>
                </a:lnTo>
                <a:lnTo>
                  <a:pt x="7513" y="14394"/>
                </a:lnTo>
                <a:lnTo>
                  <a:pt x="7271" y="14540"/>
                </a:lnTo>
                <a:lnTo>
                  <a:pt x="7028" y="14685"/>
                </a:lnTo>
                <a:lnTo>
                  <a:pt x="3054" y="12504"/>
                </a:lnTo>
                <a:lnTo>
                  <a:pt x="3054" y="12262"/>
                </a:lnTo>
                <a:lnTo>
                  <a:pt x="3054" y="12019"/>
                </a:lnTo>
                <a:lnTo>
                  <a:pt x="7028" y="9838"/>
                </a:lnTo>
                <a:close/>
                <a:moveTo>
                  <a:pt x="9064" y="9838"/>
                </a:moveTo>
                <a:lnTo>
                  <a:pt x="13038" y="12019"/>
                </a:lnTo>
                <a:lnTo>
                  <a:pt x="13038" y="12262"/>
                </a:lnTo>
                <a:lnTo>
                  <a:pt x="13038" y="12504"/>
                </a:lnTo>
                <a:lnTo>
                  <a:pt x="9064" y="14685"/>
                </a:lnTo>
                <a:lnTo>
                  <a:pt x="8821" y="14540"/>
                </a:lnTo>
                <a:lnTo>
                  <a:pt x="8531" y="14394"/>
                </a:lnTo>
                <a:lnTo>
                  <a:pt x="8531" y="10129"/>
                </a:lnTo>
                <a:lnTo>
                  <a:pt x="8821" y="9984"/>
                </a:lnTo>
                <a:lnTo>
                  <a:pt x="9064" y="9838"/>
                </a:lnTo>
                <a:close/>
                <a:moveTo>
                  <a:pt x="8046" y="15315"/>
                </a:moveTo>
                <a:lnTo>
                  <a:pt x="8240" y="15363"/>
                </a:lnTo>
                <a:lnTo>
                  <a:pt x="8385" y="15460"/>
                </a:lnTo>
                <a:lnTo>
                  <a:pt x="8482" y="15654"/>
                </a:lnTo>
                <a:lnTo>
                  <a:pt x="8531" y="15848"/>
                </a:lnTo>
                <a:lnTo>
                  <a:pt x="8482" y="16042"/>
                </a:lnTo>
                <a:lnTo>
                  <a:pt x="8385" y="16187"/>
                </a:lnTo>
                <a:lnTo>
                  <a:pt x="8240" y="16284"/>
                </a:lnTo>
                <a:lnTo>
                  <a:pt x="8046" y="16333"/>
                </a:lnTo>
                <a:lnTo>
                  <a:pt x="7852" y="16284"/>
                </a:lnTo>
                <a:lnTo>
                  <a:pt x="7658" y="16187"/>
                </a:lnTo>
                <a:lnTo>
                  <a:pt x="7561" y="16042"/>
                </a:lnTo>
                <a:lnTo>
                  <a:pt x="7513" y="15848"/>
                </a:lnTo>
                <a:lnTo>
                  <a:pt x="7561" y="15654"/>
                </a:lnTo>
                <a:lnTo>
                  <a:pt x="7658" y="15460"/>
                </a:lnTo>
                <a:lnTo>
                  <a:pt x="7852" y="15363"/>
                </a:lnTo>
                <a:lnTo>
                  <a:pt x="8046" y="15315"/>
                </a:lnTo>
                <a:close/>
                <a:moveTo>
                  <a:pt x="8046" y="0"/>
                </a:moveTo>
                <a:lnTo>
                  <a:pt x="7707" y="49"/>
                </a:lnTo>
                <a:lnTo>
                  <a:pt x="7464" y="145"/>
                </a:lnTo>
                <a:lnTo>
                  <a:pt x="7174" y="291"/>
                </a:lnTo>
                <a:lnTo>
                  <a:pt x="6980" y="485"/>
                </a:lnTo>
                <a:lnTo>
                  <a:pt x="6786" y="679"/>
                </a:lnTo>
                <a:lnTo>
                  <a:pt x="6640" y="969"/>
                </a:lnTo>
                <a:lnTo>
                  <a:pt x="6544" y="1260"/>
                </a:lnTo>
                <a:lnTo>
                  <a:pt x="6495" y="1551"/>
                </a:lnTo>
                <a:lnTo>
                  <a:pt x="6544" y="1793"/>
                </a:lnTo>
                <a:lnTo>
                  <a:pt x="2521" y="3974"/>
                </a:lnTo>
                <a:lnTo>
                  <a:pt x="2327" y="3829"/>
                </a:lnTo>
                <a:lnTo>
                  <a:pt x="2085" y="3683"/>
                </a:lnTo>
                <a:lnTo>
                  <a:pt x="1794" y="3635"/>
                </a:lnTo>
                <a:lnTo>
                  <a:pt x="1552" y="3586"/>
                </a:lnTo>
                <a:lnTo>
                  <a:pt x="1212" y="3635"/>
                </a:lnTo>
                <a:lnTo>
                  <a:pt x="922" y="3732"/>
                </a:lnTo>
                <a:lnTo>
                  <a:pt x="679" y="3877"/>
                </a:lnTo>
                <a:lnTo>
                  <a:pt x="437" y="4023"/>
                </a:lnTo>
                <a:lnTo>
                  <a:pt x="292" y="4265"/>
                </a:lnTo>
                <a:lnTo>
                  <a:pt x="146" y="4507"/>
                </a:lnTo>
                <a:lnTo>
                  <a:pt x="49" y="4798"/>
                </a:lnTo>
                <a:lnTo>
                  <a:pt x="1" y="5137"/>
                </a:lnTo>
                <a:lnTo>
                  <a:pt x="49" y="5331"/>
                </a:lnTo>
                <a:lnTo>
                  <a:pt x="98" y="5574"/>
                </a:lnTo>
                <a:lnTo>
                  <a:pt x="146" y="5816"/>
                </a:lnTo>
                <a:lnTo>
                  <a:pt x="292" y="6010"/>
                </a:lnTo>
                <a:lnTo>
                  <a:pt x="437" y="6155"/>
                </a:lnTo>
                <a:lnTo>
                  <a:pt x="582" y="6300"/>
                </a:lnTo>
                <a:lnTo>
                  <a:pt x="776" y="6446"/>
                </a:lnTo>
                <a:lnTo>
                  <a:pt x="970" y="6543"/>
                </a:lnTo>
                <a:lnTo>
                  <a:pt x="970" y="10856"/>
                </a:lnTo>
                <a:lnTo>
                  <a:pt x="776" y="10953"/>
                </a:lnTo>
                <a:lnTo>
                  <a:pt x="582" y="11050"/>
                </a:lnTo>
                <a:lnTo>
                  <a:pt x="437" y="11195"/>
                </a:lnTo>
                <a:lnTo>
                  <a:pt x="292" y="11389"/>
                </a:lnTo>
                <a:lnTo>
                  <a:pt x="146" y="11583"/>
                </a:lnTo>
                <a:lnTo>
                  <a:pt x="98" y="11777"/>
                </a:lnTo>
                <a:lnTo>
                  <a:pt x="49" y="12019"/>
                </a:lnTo>
                <a:lnTo>
                  <a:pt x="1" y="12262"/>
                </a:lnTo>
                <a:lnTo>
                  <a:pt x="49" y="12552"/>
                </a:lnTo>
                <a:lnTo>
                  <a:pt x="146" y="12843"/>
                </a:lnTo>
                <a:lnTo>
                  <a:pt x="292" y="13134"/>
                </a:lnTo>
                <a:lnTo>
                  <a:pt x="437" y="13328"/>
                </a:lnTo>
                <a:lnTo>
                  <a:pt x="679" y="13522"/>
                </a:lnTo>
                <a:lnTo>
                  <a:pt x="922" y="13667"/>
                </a:lnTo>
                <a:lnTo>
                  <a:pt x="1212" y="13764"/>
                </a:lnTo>
                <a:lnTo>
                  <a:pt x="1794" y="13764"/>
                </a:lnTo>
                <a:lnTo>
                  <a:pt x="2085" y="13667"/>
                </a:lnTo>
                <a:lnTo>
                  <a:pt x="2327" y="13570"/>
                </a:lnTo>
                <a:lnTo>
                  <a:pt x="2521" y="13425"/>
                </a:lnTo>
                <a:lnTo>
                  <a:pt x="6544" y="15606"/>
                </a:lnTo>
                <a:lnTo>
                  <a:pt x="6495" y="15848"/>
                </a:lnTo>
                <a:lnTo>
                  <a:pt x="6544" y="16139"/>
                </a:lnTo>
                <a:lnTo>
                  <a:pt x="6640" y="16430"/>
                </a:lnTo>
                <a:lnTo>
                  <a:pt x="6786" y="16672"/>
                </a:lnTo>
                <a:lnTo>
                  <a:pt x="6980" y="16914"/>
                </a:lnTo>
                <a:lnTo>
                  <a:pt x="7174" y="17108"/>
                </a:lnTo>
                <a:lnTo>
                  <a:pt x="7464" y="17254"/>
                </a:lnTo>
                <a:lnTo>
                  <a:pt x="7707" y="17350"/>
                </a:lnTo>
                <a:lnTo>
                  <a:pt x="8337" y="17350"/>
                </a:lnTo>
                <a:lnTo>
                  <a:pt x="8628" y="17254"/>
                </a:lnTo>
                <a:lnTo>
                  <a:pt x="8870" y="17108"/>
                </a:lnTo>
                <a:lnTo>
                  <a:pt x="9112" y="16914"/>
                </a:lnTo>
                <a:lnTo>
                  <a:pt x="9306" y="16672"/>
                </a:lnTo>
                <a:lnTo>
                  <a:pt x="9451" y="16430"/>
                </a:lnTo>
                <a:lnTo>
                  <a:pt x="9548" y="16139"/>
                </a:lnTo>
                <a:lnTo>
                  <a:pt x="9548" y="15848"/>
                </a:lnTo>
                <a:lnTo>
                  <a:pt x="9548" y="15606"/>
                </a:lnTo>
                <a:lnTo>
                  <a:pt x="13523" y="13425"/>
                </a:lnTo>
                <a:lnTo>
                  <a:pt x="13765" y="13570"/>
                </a:lnTo>
                <a:lnTo>
                  <a:pt x="14007" y="13667"/>
                </a:lnTo>
                <a:lnTo>
                  <a:pt x="14249" y="13764"/>
                </a:lnTo>
                <a:lnTo>
                  <a:pt x="14831" y="13764"/>
                </a:lnTo>
                <a:lnTo>
                  <a:pt x="15122" y="13667"/>
                </a:lnTo>
                <a:lnTo>
                  <a:pt x="15413" y="13522"/>
                </a:lnTo>
                <a:lnTo>
                  <a:pt x="15606" y="13328"/>
                </a:lnTo>
                <a:lnTo>
                  <a:pt x="15800" y="13134"/>
                </a:lnTo>
                <a:lnTo>
                  <a:pt x="15946" y="12843"/>
                </a:lnTo>
                <a:lnTo>
                  <a:pt x="16043" y="12552"/>
                </a:lnTo>
                <a:lnTo>
                  <a:pt x="16043" y="12262"/>
                </a:lnTo>
                <a:lnTo>
                  <a:pt x="16043" y="12019"/>
                </a:lnTo>
                <a:lnTo>
                  <a:pt x="15994" y="11777"/>
                </a:lnTo>
                <a:lnTo>
                  <a:pt x="15897" y="11583"/>
                </a:lnTo>
                <a:lnTo>
                  <a:pt x="15800" y="11389"/>
                </a:lnTo>
                <a:lnTo>
                  <a:pt x="15655" y="11195"/>
                </a:lnTo>
                <a:lnTo>
                  <a:pt x="15461" y="11050"/>
                </a:lnTo>
                <a:lnTo>
                  <a:pt x="15267" y="10953"/>
                </a:lnTo>
                <a:lnTo>
                  <a:pt x="15073" y="10856"/>
                </a:lnTo>
                <a:lnTo>
                  <a:pt x="15073" y="6543"/>
                </a:lnTo>
                <a:lnTo>
                  <a:pt x="15267" y="6446"/>
                </a:lnTo>
                <a:lnTo>
                  <a:pt x="15461" y="6300"/>
                </a:lnTo>
                <a:lnTo>
                  <a:pt x="15655" y="6155"/>
                </a:lnTo>
                <a:lnTo>
                  <a:pt x="15800" y="6010"/>
                </a:lnTo>
                <a:lnTo>
                  <a:pt x="15897" y="5816"/>
                </a:lnTo>
                <a:lnTo>
                  <a:pt x="15994" y="5574"/>
                </a:lnTo>
                <a:lnTo>
                  <a:pt x="16043" y="5331"/>
                </a:lnTo>
                <a:lnTo>
                  <a:pt x="16043" y="5137"/>
                </a:lnTo>
                <a:lnTo>
                  <a:pt x="16043" y="4798"/>
                </a:lnTo>
                <a:lnTo>
                  <a:pt x="15946" y="4507"/>
                </a:lnTo>
                <a:lnTo>
                  <a:pt x="15800" y="4265"/>
                </a:lnTo>
                <a:lnTo>
                  <a:pt x="15606" y="4023"/>
                </a:lnTo>
                <a:lnTo>
                  <a:pt x="15413" y="3877"/>
                </a:lnTo>
                <a:lnTo>
                  <a:pt x="15122" y="3732"/>
                </a:lnTo>
                <a:lnTo>
                  <a:pt x="14831" y="3635"/>
                </a:lnTo>
                <a:lnTo>
                  <a:pt x="14540" y="3586"/>
                </a:lnTo>
                <a:lnTo>
                  <a:pt x="14249" y="3635"/>
                </a:lnTo>
                <a:lnTo>
                  <a:pt x="14007" y="3683"/>
                </a:lnTo>
                <a:lnTo>
                  <a:pt x="13765" y="3829"/>
                </a:lnTo>
                <a:lnTo>
                  <a:pt x="13523" y="3974"/>
                </a:lnTo>
                <a:lnTo>
                  <a:pt x="9548" y="1793"/>
                </a:lnTo>
                <a:lnTo>
                  <a:pt x="9548" y="1551"/>
                </a:lnTo>
                <a:lnTo>
                  <a:pt x="9548" y="1260"/>
                </a:lnTo>
                <a:lnTo>
                  <a:pt x="9451" y="969"/>
                </a:lnTo>
                <a:lnTo>
                  <a:pt x="9306" y="679"/>
                </a:lnTo>
                <a:lnTo>
                  <a:pt x="9112" y="485"/>
                </a:lnTo>
                <a:lnTo>
                  <a:pt x="8870" y="291"/>
                </a:lnTo>
                <a:lnTo>
                  <a:pt x="8628" y="145"/>
                </a:lnTo>
                <a:lnTo>
                  <a:pt x="8337" y="49"/>
                </a:lnTo>
                <a:lnTo>
                  <a:pt x="8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57;p69">
            <a:extLst>
              <a:ext uri="{FF2B5EF4-FFF2-40B4-BE49-F238E27FC236}">
                <a16:creationId xmlns:a16="http://schemas.microsoft.com/office/drawing/2014/main" id="{DE7AC144-1A6C-3C2E-477E-5FBDE33BF93E}"/>
              </a:ext>
            </a:extLst>
          </p:cNvPr>
          <p:cNvSpPr/>
          <p:nvPr/>
        </p:nvSpPr>
        <p:spPr>
          <a:xfrm>
            <a:off x="6597504" y="1785114"/>
            <a:ext cx="764100" cy="76566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" name="Google Shape;592;p46">
            <a:extLst>
              <a:ext uri="{FF2B5EF4-FFF2-40B4-BE49-F238E27FC236}">
                <a16:creationId xmlns:a16="http://schemas.microsoft.com/office/drawing/2014/main" id="{64A08F56-B41E-14B4-07A4-24550630C5F4}"/>
              </a:ext>
            </a:extLst>
          </p:cNvPr>
          <p:cNvGrpSpPr/>
          <p:nvPr/>
        </p:nvGrpSpPr>
        <p:grpSpPr>
          <a:xfrm>
            <a:off x="4291599" y="3151447"/>
            <a:ext cx="392133" cy="392155"/>
            <a:chOff x="7408842" y="2635120"/>
            <a:chExt cx="392133" cy="392155"/>
          </a:xfrm>
        </p:grpSpPr>
        <p:sp>
          <p:nvSpPr>
            <p:cNvPr id="23" name="Google Shape;593;p46">
              <a:extLst>
                <a:ext uri="{FF2B5EF4-FFF2-40B4-BE49-F238E27FC236}">
                  <a16:creationId xmlns:a16="http://schemas.microsoft.com/office/drawing/2014/main" id="{52131A93-8019-3AFA-0C80-6A501E03FB56}"/>
                </a:ext>
              </a:extLst>
            </p:cNvPr>
            <p:cNvSpPr/>
            <p:nvPr/>
          </p:nvSpPr>
          <p:spPr>
            <a:xfrm>
              <a:off x="7408842" y="2773138"/>
              <a:ext cx="392133" cy="254137"/>
            </a:xfrm>
            <a:custGeom>
              <a:avLst/>
              <a:gdLst/>
              <a:ahLst/>
              <a:cxnLst/>
              <a:rect l="l" t="t" r="r" b="b"/>
              <a:pathLst>
                <a:path w="17351" h="11245" extrusionOk="0">
                  <a:moveTo>
                    <a:pt x="14298" y="9160"/>
                  </a:moveTo>
                  <a:lnTo>
                    <a:pt x="14298" y="10226"/>
                  </a:lnTo>
                  <a:lnTo>
                    <a:pt x="3054" y="10226"/>
                  </a:lnTo>
                  <a:lnTo>
                    <a:pt x="3054" y="9160"/>
                  </a:lnTo>
                  <a:close/>
                  <a:moveTo>
                    <a:pt x="15655" y="1018"/>
                  </a:moveTo>
                  <a:lnTo>
                    <a:pt x="15897" y="1066"/>
                  </a:lnTo>
                  <a:lnTo>
                    <a:pt x="16139" y="1212"/>
                  </a:lnTo>
                  <a:lnTo>
                    <a:pt x="16285" y="1406"/>
                  </a:lnTo>
                  <a:lnTo>
                    <a:pt x="16333" y="1696"/>
                  </a:lnTo>
                  <a:lnTo>
                    <a:pt x="16333" y="10226"/>
                  </a:lnTo>
                  <a:lnTo>
                    <a:pt x="15315" y="10226"/>
                  </a:lnTo>
                  <a:lnTo>
                    <a:pt x="15315" y="8675"/>
                  </a:lnTo>
                  <a:lnTo>
                    <a:pt x="15267" y="8482"/>
                  </a:lnTo>
                  <a:lnTo>
                    <a:pt x="15170" y="8288"/>
                  </a:lnTo>
                  <a:lnTo>
                    <a:pt x="15025" y="8191"/>
                  </a:lnTo>
                  <a:lnTo>
                    <a:pt x="14831" y="8142"/>
                  </a:lnTo>
                  <a:lnTo>
                    <a:pt x="2569" y="8142"/>
                  </a:lnTo>
                  <a:lnTo>
                    <a:pt x="2327" y="8191"/>
                  </a:lnTo>
                  <a:lnTo>
                    <a:pt x="2181" y="8288"/>
                  </a:lnTo>
                  <a:lnTo>
                    <a:pt x="2085" y="8482"/>
                  </a:lnTo>
                  <a:lnTo>
                    <a:pt x="2036" y="8675"/>
                  </a:lnTo>
                  <a:lnTo>
                    <a:pt x="2036" y="10226"/>
                  </a:lnTo>
                  <a:lnTo>
                    <a:pt x="1018" y="10226"/>
                  </a:lnTo>
                  <a:lnTo>
                    <a:pt x="1018" y="1696"/>
                  </a:lnTo>
                  <a:lnTo>
                    <a:pt x="1067" y="1406"/>
                  </a:lnTo>
                  <a:lnTo>
                    <a:pt x="1212" y="1212"/>
                  </a:lnTo>
                  <a:lnTo>
                    <a:pt x="1454" y="1066"/>
                  </a:lnTo>
                  <a:lnTo>
                    <a:pt x="1697" y="1018"/>
                  </a:lnTo>
                  <a:close/>
                  <a:moveTo>
                    <a:pt x="1697" y="0"/>
                  </a:moveTo>
                  <a:lnTo>
                    <a:pt x="1358" y="49"/>
                  </a:lnTo>
                  <a:lnTo>
                    <a:pt x="1018" y="146"/>
                  </a:lnTo>
                  <a:lnTo>
                    <a:pt x="776" y="291"/>
                  </a:lnTo>
                  <a:lnTo>
                    <a:pt x="485" y="485"/>
                  </a:lnTo>
                  <a:lnTo>
                    <a:pt x="291" y="727"/>
                  </a:lnTo>
                  <a:lnTo>
                    <a:pt x="146" y="1018"/>
                  </a:lnTo>
                  <a:lnTo>
                    <a:pt x="49" y="1357"/>
                  </a:lnTo>
                  <a:lnTo>
                    <a:pt x="1" y="1696"/>
                  </a:lnTo>
                  <a:lnTo>
                    <a:pt x="1" y="10711"/>
                  </a:lnTo>
                  <a:lnTo>
                    <a:pt x="49" y="10905"/>
                  </a:lnTo>
                  <a:lnTo>
                    <a:pt x="146" y="11099"/>
                  </a:lnTo>
                  <a:lnTo>
                    <a:pt x="340" y="11196"/>
                  </a:lnTo>
                  <a:lnTo>
                    <a:pt x="534" y="11244"/>
                  </a:lnTo>
                  <a:lnTo>
                    <a:pt x="16818" y="11244"/>
                  </a:lnTo>
                  <a:lnTo>
                    <a:pt x="17012" y="11196"/>
                  </a:lnTo>
                  <a:lnTo>
                    <a:pt x="17206" y="11099"/>
                  </a:lnTo>
                  <a:lnTo>
                    <a:pt x="17303" y="10905"/>
                  </a:lnTo>
                  <a:lnTo>
                    <a:pt x="17351" y="10711"/>
                  </a:lnTo>
                  <a:lnTo>
                    <a:pt x="17351" y="1696"/>
                  </a:lnTo>
                  <a:lnTo>
                    <a:pt x="17303" y="1357"/>
                  </a:lnTo>
                  <a:lnTo>
                    <a:pt x="17206" y="1018"/>
                  </a:lnTo>
                  <a:lnTo>
                    <a:pt x="17060" y="727"/>
                  </a:lnTo>
                  <a:lnTo>
                    <a:pt x="16866" y="485"/>
                  </a:lnTo>
                  <a:lnTo>
                    <a:pt x="16576" y="291"/>
                  </a:lnTo>
                  <a:lnTo>
                    <a:pt x="16333" y="146"/>
                  </a:lnTo>
                  <a:lnTo>
                    <a:pt x="15994" y="49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4;p46">
              <a:extLst>
                <a:ext uri="{FF2B5EF4-FFF2-40B4-BE49-F238E27FC236}">
                  <a16:creationId xmlns:a16="http://schemas.microsoft.com/office/drawing/2014/main" id="{93DD0F86-87AF-566D-8FA5-1C8CCEC4353F}"/>
                </a:ext>
              </a:extLst>
            </p:cNvPr>
            <p:cNvSpPr/>
            <p:nvPr/>
          </p:nvSpPr>
          <p:spPr>
            <a:xfrm>
              <a:off x="7685964" y="2819129"/>
              <a:ext cx="23007" cy="23029"/>
            </a:xfrm>
            <a:custGeom>
              <a:avLst/>
              <a:gdLst/>
              <a:ahLst/>
              <a:cxnLst/>
              <a:rect l="l" t="t" r="r" b="b"/>
              <a:pathLst>
                <a:path w="1018" h="1019" extrusionOk="0">
                  <a:moveTo>
                    <a:pt x="291" y="1"/>
                  </a:moveTo>
                  <a:lnTo>
                    <a:pt x="146" y="146"/>
                  </a:lnTo>
                  <a:lnTo>
                    <a:pt x="49" y="292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533" y="1018"/>
                  </a:lnTo>
                  <a:lnTo>
                    <a:pt x="727" y="970"/>
                  </a:lnTo>
                  <a:lnTo>
                    <a:pt x="873" y="873"/>
                  </a:lnTo>
                  <a:lnTo>
                    <a:pt x="969" y="679"/>
                  </a:lnTo>
                  <a:lnTo>
                    <a:pt x="1018" y="485"/>
                  </a:lnTo>
                  <a:lnTo>
                    <a:pt x="969" y="292"/>
                  </a:lnTo>
                  <a:lnTo>
                    <a:pt x="873" y="14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5;p46">
              <a:extLst>
                <a:ext uri="{FF2B5EF4-FFF2-40B4-BE49-F238E27FC236}">
                  <a16:creationId xmlns:a16="http://schemas.microsoft.com/office/drawing/2014/main" id="{56C90222-FFEF-1817-898D-11E06368D324}"/>
                </a:ext>
              </a:extLst>
            </p:cNvPr>
            <p:cNvSpPr/>
            <p:nvPr/>
          </p:nvSpPr>
          <p:spPr>
            <a:xfrm>
              <a:off x="7454856" y="2819129"/>
              <a:ext cx="104073" cy="23029"/>
            </a:xfrm>
            <a:custGeom>
              <a:avLst/>
              <a:gdLst/>
              <a:ahLst/>
              <a:cxnLst/>
              <a:rect l="l" t="t" r="r" b="b"/>
              <a:pathLst>
                <a:path w="4605" h="1019" extrusionOk="0">
                  <a:moveTo>
                    <a:pt x="533" y="1"/>
                  </a:moveTo>
                  <a:lnTo>
                    <a:pt x="291" y="49"/>
                  </a:lnTo>
                  <a:lnTo>
                    <a:pt x="145" y="146"/>
                  </a:lnTo>
                  <a:lnTo>
                    <a:pt x="49" y="292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5" y="873"/>
                  </a:lnTo>
                  <a:lnTo>
                    <a:pt x="291" y="970"/>
                  </a:lnTo>
                  <a:lnTo>
                    <a:pt x="533" y="1018"/>
                  </a:lnTo>
                  <a:lnTo>
                    <a:pt x="4071" y="1018"/>
                  </a:lnTo>
                  <a:lnTo>
                    <a:pt x="4265" y="970"/>
                  </a:lnTo>
                  <a:lnTo>
                    <a:pt x="4459" y="873"/>
                  </a:lnTo>
                  <a:lnTo>
                    <a:pt x="4556" y="679"/>
                  </a:lnTo>
                  <a:lnTo>
                    <a:pt x="4604" y="485"/>
                  </a:lnTo>
                  <a:lnTo>
                    <a:pt x="4556" y="292"/>
                  </a:lnTo>
                  <a:lnTo>
                    <a:pt x="4459" y="146"/>
                  </a:lnTo>
                  <a:lnTo>
                    <a:pt x="4265" y="4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6;p46">
              <a:extLst>
                <a:ext uri="{FF2B5EF4-FFF2-40B4-BE49-F238E27FC236}">
                  <a16:creationId xmlns:a16="http://schemas.microsoft.com/office/drawing/2014/main" id="{B09AAF32-BD42-7942-C67F-0B1607ABE1F5}"/>
                </a:ext>
              </a:extLst>
            </p:cNvPr>
            <p:cNvSpPr/>
            <p:nvPr/>
          </p:nvSpPr>
          <p:spPr>
            <a:xfrm>
              <a:off x="7454856" y="2865142"/>
              <a:ext cx="208123" cy="69020"/>
            </a:xfrm>
            <a:custGeom>
              <a:avLst/>
              <a:gdLst/>
              <a:ahLst/>
              <a:cxnLst/>
              <a:rect l="l" t="t" r="r" b="b"/>
              <a:pathLst>
                <a:path w="9209" h="3054" extrusionOk="0">
                  <a:moveTo>
                    <a:pt x="8191" y="1018"/>
                  </a:moveTo>
                  <a:lnTo>
                    <a:pt x="8191" y="2036"/>
                  </a:lnTo>
                  <a:lnTo>
                    <a:pt x="1018" y="2036"/>
                  </a:lnTo>
                  <a:lnTo>
                    <a:pt x="1018" y="1018"/>
                  </a:lnTo>
                  <a:close/>
                  <a:moveTo>
                    <a:pt x="533" y="0"/>
                  </a:moveTo>
                  <a:lnTo>
                    <a:pt x="291" y="49"/>
                  </a:lnTo>
                  <a:lnTo>
                    <a:pt x="145" y="146"/>
                  </a:lnTo>
                  <a:lnTo>
                    <a:pt x="49" y="340"/>
                  </a:lnTo>
                  <a:lnTo>
                    <a:pt x="0" y="533"/>
                  </a:lnTo>
                  <a:lnTo>
                    <a:pt x="0" y="2569"/>
                  </a:lnTo>
                  <a:lnTo>
                    <a:pt x="49" y="2763"/>
                  </a:lnTo>
                  <a:lnTo>
                    <a:pt x="145" y="2908"/>
                  </a:lnTo>
                  <a:lnTo>
                    <a:pt x="291" y="3005"/>
                  </a:lnTo>
                  <a:lnTo>
                    <a:pt x="533" y="3054"/>
                  </a:lnTo>
                  <a:lnTo>
                    <a:pt x="8724" y="3054"/>
                  </a:lnTo>
                  <a:lnTo>
                    <a:pt x="8918" y="3005"/>
                  </a:lnTo>
                  <a:lnTo>
                    <a:pt x="9063" y="2908"/>
                  </a:lnTo>
                  <a:lnTo>
                    <a:pt x="9160" y="2763"/>
                  </a:lnTo>
                  <a:lnTo>
                    <a:pt x="9208" y="2569"/>
                  </a:lnTo>
                  <a:lnTo>
                    <a:pt x="9208" y="533"/>
                  </a:lnTo>
                  <a:lnTo>
                    <a:pt x="9160" y="340"/>
                  </a:lnTo>
                  <a:lnTo>
                    <a:pt x="9063" y="146"/>
                  </a:lnTo>
                  <a:lnTo>
                    <a:pt x="8918" y="49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7;p46">
              <a:extLst>
                <a:ext uri="{FF2B5EF4-FFF2-40B4-BE49-F238E27FC236}">
                  <a16:creationId xmlns:a16="http://schemas.microsoft.com/office/drawing/2014/main" id="{0DFE9798-0B36-8FD9-2DA3-B68FA61C0BF0}"/>
                </a:ext>
              </a:extLst>
            </p:cNvPr>
            <p:cNvSpPr/>
            <p:nvPr/>
          </p:nvSpPr>
          <p:spPr>
            <a:xfrm>
              <a:off x="7685964" y="2865142"/>
              <a:ext cx="69020" cy="69020"/>
            </a:xfrm>
            <a:custGeom>
              <a:avLst/>
              <a:gdLst/>
              <a:ahLst/>
              <a:cxnLst/>
              <a:rect l="l" t="t" r="r" b="b"/>
              <a:pathLst>
                <a:path w="3054" h="3054" extrusionOk="0">
                  <a:moveTo>
                    <a:pt x="2036" y="1018"/>
                  </a:moveTo>
                  <a:lnTo>
                    <a:pt x="2036" y="2036"/>
                  </a:lnTo>
                  <a:lnTo>
                    <a:pt x="1018" y="2036"/>
                  </a:lnTo>
                  <a:lnTo>
                    <a:pt x="1018" y="1018"/>
                  </a:lnTo>
                  <a:close/>
                  <a:moveTo>
                    <a:pt x="533" y="0"/>
                  </a:moveTo>
                  <a:lnTo>
                    <a:pt x="339" y="49"/>
                  </a:lnTo>
                  <a:lnTo>
                    <a:pt x="146" y="146"/>
                  </a:lnTo>
                  <a:lnTo>
                    <a:pt x="49" y="340"/>
                  </a:lnTo>
                  <a:lnTo>
                    <a:pt x="0" y="533"/>
                  </a:lnTo>
                  <a:lnTo>
                    <a:pt x="0" y="2569"/>
                  </a:lnTo>
                  <a:lnTo>
                    <a:pt x="49" y="2763"/>
                  </a:lnTo>
                  <a:lnTo>
                    <a:pt x="146" y="2908"/>
                  </a:lnTo>
                  <a:lnTo>
                    <a:pt x="339" y="3005"/>
                  </a:lnTo>
                  <a:lnTo>
                    <a:pt x="533" y="3054"/>
                  </a:lnTo>
                  <a:lnTo>
                    <a:pt x="2569" y="3054"/>
                  </a:lnTo>
                  <a:lnTo>
                    <a:pt x="2763" y="3005"/>
                  </a:lnTo>
                  <a:lnTo>
                    <a:pt x="2908" y="2908"/>
                  </a:lnTo>
                  <a:lnTo>
                    <a:pt x="3005" y="2763"/>
                  </a:lnTo>
                  <a:lnTo>
                    <a:pt x="3053" y="2569"/>
                  </a:lnTo>
                  <a:lnTo>
                    <a:pt x="3053" y="533"/>
                  </a:lnTo>
                  <a:lnTo>
                    <a:pt x="3005" y="340"/>
                  </a:lnTo>
                  <a:lnTo>
                    <a:pt x="2908" y="146"/>
                  </a:lnTo>
                  <a:lnTo>
                    <a:pt x="2763" y="4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8;p46">
              <a:extLst>
                <a:ext uri="{FF2B5EF4-FFF2-40B4-BE49-F238E27FC236}">
                  <a16:creationId xmlns:a16="http://schemas.microsoft.com/office/drawing/2014/main" id="{2D43E9A5-76C4-BDC4-6DBA-FCB52E6E0646}"/>
                </a:ext>
              </a:extLst>
            </p:cNvPr>
            <p:cNvSpPr/>
            <p:nvPr/>
          </p:nvSpPr>
          <p:spPr>
            <a:xfrm>
              <a:off x="7408842" y="2635120"/>
              <a:ext cx="392133" cy="115034"/>
            </a:xfrm>
            <a:custGeom>
              <a:avLst/>
              <a:gdLst/>
              <a:ahLst/>
              <a:cxnLst/>
              <a:rect l="l" t="t" r="r" b="b"/>
              <a:pathLst>
                <a:path w="17351" h="5090" extrusionOk="0">
                  <a:moveTo>
                    <a:pt x="12601" y="1018"/>
                  </a:moveTo>
                  <a:lnTo>
                    <a:pt x="12601" y="1988"/>
                  </a:lnTo>
                  <a:lnTo>
                    <a:pt x="3393" y="1988"/>
                  </a:lnTo>
                  <a:lnTo>
                    <a:pt x="3393" y="1018"/>
                  </a:lnTo>
                  <a:close/>
                  <a:moveTo>
                    <a:pt x="13619" y="1358"/>
                  </a:moveTo>
                  <a:lnTo>
                    <a:pt x="15800" y="2521"/>
                  </a:lnTo>
                  <a:lnTo>
                    <a:pt x="13619" y="3684"/>
                  </a:lnTo>
                  <a:lnTo>
                    <a:pt x="13619" y="1358"/>
                  </a:lnTo>
                  <a:close/>
                  <a:moveTo>
                    <a:pt x="2375" y="1018"/>
                  </a:moveTo>
                  <a:lnTo>
                    <a:pt x="2375" y="4072"/>
                  </a:lnTo>
                  <a:lnTo>
                    <a:pt x="1503" y="4072"/>
                  </a:lnTo>
                  <a:lnTo>
                    <a:pt x="1309" y="4023"/>
                  </a:lnTo>
                  <a:lnTo>
                    <a:pt x="1164" y="3926"/>
                  </a:lnTo>
                  <a:lnTo>
                    <a:pt x="1067" y="3781"/>
                  </a:lnTo>
                  <a:lnTo>
                    <a:pt x="1018" y="3587"/>
                  </a:lnTo>
                  <a:lnTo>
                    <a:pt x="1018" y="1503"/>
                  </a:lnTo>
                  <a:lnTo>
                    <a:pt x="1067" y="1309"/>
                  </a:lnTo>
                  <a:lnTo>
                    <a:pt x="1164" y="1164"/>
                  </a:lnTo>
                  <a:lnTo>
                    <a:pt x="1309" y="1067"/>
                  </a:lnTo>
                  <a:lnTo>
                    <a:pt x="1503" y="1018"/>
                  </a:lnTo>
                  <a:close/>
                  <a:moveTo>
                    <a:pt x="12601" y="3005"/>
                  </a:moveTo>
                  <a:lnTo>
                    <a:pt x="12601" y="4072"/>
                  </a:lnTo>
                  <a:lnTo>
                    <a:pt x="3393" y="4072"/>
                  </a:lnTo>
                  <a:lnTo>
                    <a:pt x="3393" y="3005"/>
                  </a:lnTo>
                  <a:close/>
                  <a:moveTo>
                    <a:pt x="1503" y="1"/>
                  </a:moveTo>
                  <a:lnTo>
                    <a:pt x="1212" y="49"/>
                  </a:lnTo>
                  <a:lnTo>
                    <a:pt x="921" y="98"/>
                  </a:lnTo>
                  <a:lnTo>
                    <a:pt x="679" y="243"/>
                  </a:lnTo>
                  <a:lnTo>
                    <a:pt x="437" y="437"/>
                  </a:lnTo>
                  <a:lnTo>
                    <a:pt x="243" y="679"/>
                  </a:lnTo>
                  <a:lnTo>
                    <a:pt x="146" y="921"/>
                  </a:lnTo>
                  <a:lnTo>
                    <a:pt x="49" y="1212"/>
                  </a:lnTo>
                  <a:lnTo>
                    <a:pt x="1" y="1503"/>
                  </a:lnTo>
                  <a:lnTo>
                    <a:pt x="1" y="3587"/>
                  </a:lnTo>
                  <a:lnTo>
                    <a:pt x="49" y="3878"/>
                  </a:lnTo>
                  <a:lnTo>
                    <a:pt x="146" y="4169"/>
                  </a:lnTo>
                  <a:lnTo>
                    <a:pt x="243" y="4411"/>
                  </a:lnTo>
                  <a:lnTo>
                    <a:pt x="437" y="4653"/>
                  </a:lnTo>
                  <a:lnTo>
                    <a:pt x="679" y="4799"/>
                  </a:lnTo>
                  <a:lnTo>
                    <a:pt x="921" y="4944"/>
                  </a:lnTo>
                  <a:lnTo>
                    <a:pt x="1212" y="5041"/>
                  </a:lnTo>
                  <a:lnTo>
                    <a:pt x="1503" y="5089"/>
                  </a:lnTo>
                  <a:lnTo>
                    <a:pt x="13135" y="5089"/>
                  </a:lnTo>
                  <a:lnTo>
                    <a:pt x="13231" y="5041"/>
                  </a:lnTo>
                  <a:lnTo>
                    <a:pt x="13377" y="4993"/>
                  </a:lnTo>
                  <a:lnTo>
                    <a:pt x="17060" y="2957"/>
                  </a:lnTo>
                  <a:lnTo>
                    <a:pt x="17206" y="2860"/>
                  </a:lnTo>
                  <a:lnTo>
                    <a:pt x="17254" y="2763"/>
                  </a:lnTo>
                  <a:lnTo>
                    <a:pt x="17351" y="2618"/>
                  </a:lnTo>
                  <a:lnTo>
                    <a:pt x="17351" y="2521"/>
                  </a:lnTo>
                  <a:lnTo>
                    <a:pt x="17303" y="2375"/>
                  </a:lnTo>
                  <a:lnTo>
                    <a:pt x="17254" y="2230"/>
                  </a:lnTo>
                  <a:lnTo>
                    <a:pt x="17206" y="2133"/>
                  </a:lnTo>
                  <a:lnTo>
                    <a:pt x="17060" y="2036"/>
                  </a:lnTo>
                  <a:lnTo>
                    <a:pt x="13377" y="49"/>
                  </a:lnTo>
                  <a:lnTo>
                    <a:pt x="13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9;p46">
              <a:extLst>
                <a:ext uri="{FF2B5EF4-FFF2-40B4-BE49-F238E27FC236}">
                  <a16:creationId xmlns:a16="http://schemas.microsoft.com/office/drawing/2014/main" id="{88302D67-2E05-4326-9150-0BF5C31360EB}"/>
                </a:ext>
              </a:extLst>
            </p:cNvPr>
            <p:cNvSpPr/>
            <p:nvPr/>
          </p:nvSpPr>
          <p:spPr>
            <a:xfrm>
              <a:off x="7731955" y="2819129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1019" h="1019" extrusionOk="0">
                  <a:moveTo>
                    <a:pt x="292" y="1"/>
                  </a:moveTo>
                  <a:lnTo>
                    <a:pt x="146" y="146"/>
                  </a:lnTo>
                  <a:lnTo>
                    <a:pt x="49" y="292"/>
                  </a:lnTo>
                  <a:lnTo>
                    <a:pt x="1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5" y="1018"/>
                  </a:lnTo>
                  <a:lnTo>
                    <a:pt x="728" y="970"/>
                  </a:lnTo>
                  <a:lnTo>
                    <a:pt x="873" y="873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2"/>
                  </a:lnTo>
                  <a:lnTo>
                    <a:pt x="873" y="146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057;p69">
            <a:extLst>
              <a:ext uri="{FF2B5EF4-FFF2-40B4-BE49-F238E27FC236}">
                <a16:creationId xmlns:a16="http://schemas.microsoft.com/office/drawing/2014/main" id="{9D387395-BE02-89FE-DC7D-AB38B1F9451D}"/>
              </a:ext>
            </a:extLst>
          </p:cNvPr>
          <p:cNvSpPr/>
          <p:nvPr/>
        </p:nvSpPr>
        <p:spPr>
          <a:xfrm>
            <a:off x="4105615" y="2976435"/>
            <a:ext cx="764100" cy="76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>
          <a:extLst>
            <a:ext uri="{FF2B5EF4-FFF2-40B4-BE49-F238E27FC236}">
              <a16:creationId xmlns:a16="http://schemas.microsoft.com/office/drawing/2014/main" id="{BA08999D-C8B7-6268-2E8F-8546E92FC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2">
            <a:extLst>
              <a:ext uri="{FF2B5EF4-FFF2-40B4-BE49-F238E27FC236}">
                <a16:creationId xmlns:a16="http://schemas.microsoft.com/office/drawing/2014/main" id="{4A12DBBE-E480-D073-A755-0E74A0C51669}"/>
              </a:ext>
            </a:extLst>
          </p:cNvPr>
          <p:cNvSpPr txBox="1"/>
          <p:nvPr/>
        </p:nvSpPr>
        <p:spPr>
          <a:xfrm>
            <a:off x="1845014" y="1787550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Created mock data using </a:t>
            </a:r>
            <a:r>
              <a:rPr lang="en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MOCKAROO.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-US" sz="1200">
                <a:latin typeface="DM Sans" pitchFamily="2" charset="77"/>
              </a:rPr>
              <a:t>1000 patient records were created</a:t>
            </a:r>
            <a:endParaRPr sz="1200" b="1">
              <a:solidFill>
                <a:schemeClr val="dk1"/>
              </a:solidFill>
              <a:latin typeface="DM Sans" pitchFamily="2" charset="77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62">
            <a:extLst>
              <a:ext uri="{FF2B5EF4-FFF2-40B4-BE49-F238E27FC236}">
                <a16:creationId xmlns:a16="http://schemas.microsoft.com/office/drawing/2014/main" id="{D8C65365-72E7-5D96-094D-65D50D9CCD89}"/>
              </a:ext>
            </a:extLst>
          </p:cNvPr>
          <p:cNvSpPr txBox="1"/>
          <p:nvPr/>
        </p:nvSpPr>
        <p:spPr>
          <a:xfrm>
            <a:off x="1914475" y="287871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1" name="Google Shape;961;p62">
            <a:extLst>
              <a:ext uri="{FF2B5EF4-FFF2-40B4-BE49-F238E27FC236}">
                <a16:creationId xmlns:a16="http://schemas.microsoft.com/office/drawing/2014/main" id="{F917CCF1-09FA-32C5-9BF5-B608AE0FDE54}"/>
              </a:ext>
            </a:extLst>
          </p:cNvPr>
          <p:cNvSpPr txBox="1"/>
          <p:nvPr/>
        </p:nvSpPr>
        <p:spPr>
          <a:xfrm>
            <a:off x="1775553" y="2791086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Generated data captures key aspects of health care management system.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2" name="Google Shape;962;p62">
            <a:extLst>
              <a:ext uri="{FF2B5EF4-FFF2-40B4-BE49-F238E27FC236}">
                <a16:creationId xmlns:a16="http://schemas.microsoft.com/office/drawing/2014/main" id="{5BA2C64A-7E9E-9426-79B1-71586DC8CF6E}"/>
              </a:ext>
            </a:extLst>
          </p:cNvPr>
          <p:cNvSpPr txBox="1"/>
          <p:nvPr/>
        </p:nvSpPr>
        <p:spPr>
          <a:xfrm>
            <a:off x="1368453" y="890836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 Source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63" name="Google Shape;963;p62">
            <a:extLst>
              <a:ext uri="{FF2B5EF4-FFF2-40B4-BE49-F238E27FC236}">
                <a16:creationId xmlns:a16="http://schemas.microsoft.com/office/drawing/2014/main" id="{3D325575-D64A-FD18-9135-B796EE9B7994}"/>
              </a:ext>
            </a:extLst>
          </p:cNvPr>
          <p:cNvCxnSpPr>
            <a:stCxn id="962" idx="1"/>
            <a:endCxn id="959" idx="1"/>
          </p:cNvCxnSpPr>
          <p:nvPr/>
        </p:nvCxnSpPr>
        <p:spPr>
          <a:xfrm rot="10800000" flipH="1" flipV="1">
            <a:off x="1368452" y="1150936"/>
            <a:ext cx="476561" cy="1028714"/>
          </a:xfrm>
          <a:prstGeom prst="bentConnector3">
            <a:avLst>
              <a:gd name="adj1" fmla="val -4796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62">
            <a:extLst>
              <a:ext uri="{FF2B5EF4-FFF2-40B4-BE49-F238E27FC236}">
                <a16:creationId xmlns:a16="http://schemas.microsoft.com/office/drawing/2014/main" id="{F2F7342E-8056-2992-25A0-9D79F67A981D}"/>
              </a:ext>
            </a:extLst>
          </p:cNvPr>
          <p:cNvCxnSpPr>
            <a:stCxn id="962" idx="1"/>
            <a:endCxn id="961" idx="1"/>
          </p:cNvCxnSpPr>
          <p:nvPr/>
        </p:nvCxnSpPr>
        <p:spPr>
          <a:xfrm rot="10800000" flipH="1" flipV="1">
            <a:off x="1368453" y="1150936"/>
            <a:ext cx="407100" cy="2032250"/>
          </a:xfrm>
          <a:prstGeom prst="bentConnector3">
            <a:avLst>
              <a:gd name="adj1" fmla="val -561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62">
            <a:extLst>
              <a:ext uri="{FF2B5EF4-FFF2-40B4-BE49-F238E27FC236}">
                <a16:creationId xmlns:a16="http://schemas.microsoft.com/office/drawing/2014/main" id="{C8B883BD-C67C-A897-A874-36F9B4BC1FB5}"/>
              </a:ext>
            </a:extLst>
          </p:cNvPr>
          <p:cNvSpPr txBox="1"/>
          <p:nvPr/>
        </p:nvSpPr>
        <p:spPr>
          <a:xfrm>
            <a:off x="5773075" y="1937633"/>
            <a:ext cx="2362200" cy="54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Stored in structured relational database.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7" name="Google Shape;967;p62">
            <a:extLst>
              <a:ext uri="{FF2B5EF4-FFF2-40B4-BE49-F238E27FC236}">
                <a16:creationId xmlns:a16="http://schemas.microsoft.com/office/drawing/2014/main" id="{4F287C99-780E-6F8F-81E0-FFD109DB14A1}"/>
              </a:ext>
            </a:extLst>
          </p:cNvPr>
          <p:cNvSpPr txBox="1"/>
          <p:nvPr/>
        </p:nvSpPr>
        <p:spPr>
          <a:xfrm>
            <a:off x="5773075" y="287871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191919"/>
              </a:buClr>
              <a:buSzPts val="1400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Schema consists of multiple interconnected tables.</a:t>
            </a:r>
            <a:endParaRPr lang="en-US">
              <a:solidFill>
                <a:schemeClr val="dk1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969" name="Google Shape;969;p62">
            <a:extLst>
              <a:ext uri="{FF2B5EF4-FFF2-40B4-BE49-F238E27FC236}">
                <a16:creationId xmlns:a16="http://schemas.microsoft.com/office/drawing/2014/main" id="{F10A6EE1-CE31-6142-C137-97B607477613}"/>
              </a:ext>
            </a:extLst>
          </p:cNvPr>
          <p:cNvSpPr txBox="1"/>
          <p:nvPr/>
        </p:nvSpPr>
        <p:spPr>
          <a:xfrm>
            <a:off x="5365975" y="890836"/>
            <a:ext cx="2769300" cy="5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 Storage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70" name="Google Shape;970;p62">
            <a:extLst>
              <a:ext uri="{FF2B5EF4-FFF2-40B4-BE49-F238E27FC236}">
                <a16:creationId xmlns:a16="http://schemas.microsoft.com/office/drawing/2014/main" id="{053B2208-D8E6-9E28-65EE-401BBEC9C4B2}"/>
              </a:ext>
            </a:extLst>
          </p:cNvPr>
          <p:cNvCxnSpPr>
            <a:cxnSpLocks/>
            <a:stCxn id="969" idx="1"/>
            <a:endCxn id="966" idx="1"/>
          </p:cNvCxnSpPr>
          <p:nvPr/>
        </p:nvCxnSpPr>
        <p:spPr>
          <a:xfrm rot="10800000" flipH="1" flipV="1">
            <a:off x="5365975" y="1150935"/>
            <a:ext cx="407100" cy="1061189"/>
          </a:xfrm>
          <a:prstGeom prst="bentConnector3">
            <a:avLst>
              <a:gd name="adj1" fmla="val -561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1" name="Google Shape;971;p62">
            <a:extLst>
              <a:ext uri="{FF2B5EF4-FFF2-40B4-BE49-F238E27FC236}">
                <a16:creationId xmlns:a16="http://schemas.microsoft.com/office/drawing/2014/main" id="{A8B0B3D3-52CF-CB63-0E82-303DA4C169BE}"/>
              </a:ext>
            </a:extLst>
          </p:cNvPr>
          <p:cNvCxnSpPr>
            <a:cxnSpLocks/>
            <a:stCxn id="969" idx="1"/>
            <a:endCxn id="967" idx="1"/>
          </p:cNvCxnSpPr>
          <p:nvPr/>
        </p:nvCxnSpPr>
        <p:spPr>
          <a:xfrm rot="10800000" flipH="1" flipV="1">
            <a:off x="5365975" y="1150935"/>
            <a:ext cx="407100" cy="2119881"/>
          </a:xfrm>
          <a:prstGeom prst="bentConnector3">
            <a:avLst>
              <a:gd name="adj1" fmla="val -561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967;p62">
            <a:extLst>
              <a:ext uri="{FF2B5EF4-FFF2-40B4-BE49-F238E27FC236}">
                <a16:creationId xmlns:a16="http://schemas.microsoft.com/office/drawing/2014/main" id="{910FB037-470D-E110-1E94-BB51915888E1}"/>
              </a:ext>
            </a:extLst>
          </p:cNvPr>
          <p:cNvSpPr txBox="1"/>
          <p:nvPr/>
        </p:nvSpPr>
        <p:spPr>
          <a:xfrm>
            <a:off x="1008725" y="3575286"/>
            <a:ext cx="3530278" cy="133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US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data captures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Patient &amp; Employee Demographic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Appointment details</a:t>
            </a:r>
          </a:p>
        </p:txBody>
      </p:sp>
      <p:sp>
        <p:nvSpPr>
          <p:cNvPr id="14" name="Google Shape;967;p62">
            <a:extLst>
              <a:ext uri="{FF2B5EF4-FFF2-40B4-BE49-F238E27FC236}">
                <a16:creationId xmlns:a16="http://schemas.microsoft.com/office/drawing/2014/main" id="{33C33C87-157A-5752-A311-31E8F183ADB1}"/>
              </a:ext>
            </a:extLst>
          </p:cNvPr>
          <p:cNvSpPr txBox="1"/>
          <p:nvPr/>
        </p:nvSpPr>
        <p:spPr>
          <a:xfrm>
            <a:off x="4572000" y="3586474"/>
            <a:ext cx="3530278" cy="133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endParaRPr lang="en-US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Billing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Diagnostic Information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Ratings and Feedback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endParaRPr lang="en-US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4526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"/>
          <p:cNvSpPr txBox="1">
            <a:spLocks noGrp="1"/>
          </p:cNvSpPr>
          <p:nvPr>
            <p:ph type="subTitle" idx="2"/>
          </p:nvPr>
        </p:nvSpPr>
        <p:spPr>
          <a:xfrm>
            <a:off x="2898374" y="1305887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Stores appointment details, along with the assigned doctor and visit date. </a:t>
            </a:r>
            <a:endParaRPr sz="1200"/>
          </a:p>
        </p:txBody>
      </p:sp>
      <p:sp>
        <p:nvSpPr>
          <p:cNvPr id="568" name="Google Shape;568;p46"/>
          <p:cNvSpPr txBox="1">
            <a:spLocks noGrp="1"/>
          </p:cNvSpPr>
          <p:nvPr>
            <p:ph type="subTitle" idx="5"/>
          </p:nvPr>
        </p:nvSpPr>
        <p:spPr>
          <a:xfrm>
            <a:off x="5617274" y="1256277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rtl="0" fontAlgn="base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Contains details of hospital employees, including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their roles, departments.</a:t>
            </a:r>
          </a:p>
        </p:txBody>
      </p:sp>
      <p:sp>
        <p:nvSpPr>
          <p:cNvPr id="569" name="Google Shape;569;p46"/>
          <p:cNvSpPr txBox="1">
            <a:spLocks noGrp="1"/>
          </p:cNvSpPr>
          <p:nvPr>
            <p:ph type="title"/>
          </p:nvPr>
        </p:nvSpPr>
        <p:spPr>
          <a:xfrm>
            <a:off x="720000" y="2997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Entities</a:t>
            </a:r>
            <a:endParaRPr/>
          </a:p>
        </p:txBody>
      </p:sp>
      <p:sp>
        <p:nvSpPr>
          <p:cNvPr id="570" name="Google Shape;570;p46"/>
          <p:cNvSpPr txBox="1">
            <a:spLocks noGrp="1"/>
          </p:cNvSpPr>
          <p:nvPr>
            <p:ph type="subTitle" idx="1"/>
          </p:nvPr>
        </p:nvSpPr>
        <p:spPr>
          <a:xfrm>
            <a:off x="424514" y="1308969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Stores details of patients, including (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Name, Age, Gender, Weight, etc.)</a:t>
            </a:r>
            <a:endParaRPr sz="1200"/>
          </a:p>
        </p:txBody>
      </p:sp>
      <p:sp>
        <p:nvSpPr>
          <p:cNvPr id="571" name="Google Shape;571;p46"/>
          <p:cNvSpPr txBox="1">
            <a:spLocks noGrp="1"/>
          </p:cNvSpPr>
          <p:nvPr>
            <p:ph type="subTitle" idx="3"/>
          </p:nvPr>
        </p:nvSpPr>
        <p:spPr>
          <a:xfrm>
            <a:off x="229052" y="2458381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Contains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departments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 within the hospital, such as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Emergency, Cardiology, </a:t>
            </a:r>
            <a:r>
              <a:rPr lang="en-US" sz="1200" b="1" i="0" err="1">
                <a:solidFill>
                  <a:srgbClr val="000000"/>
                </a:solidFill>
                <a:effectLst/>
                <a:latin typeface="DM Sans" pitchFamily="2" charset="77"/>
              </a:rPr>
              <a:t>etc</a:t>
            </a:r>
            <a:endParaRPr sz="1200"/>
          </a:p>
        </p:txBody>
      </p:sp>
      <p:sp>
        <p:nvSpPr>
          <p:cNvPr id="572" name="Google Shape;572;p46"/>
          <p:cNvSpPr txBox="1">
            <a:spLocks noGrp="1"/>
          </p:cNvSpPr>
          <p:nvPr>
            <p:ph type="subTitle" idx="4"/>
          </p:nvPr>
        </p:nvSpPr>
        <p:spPr>
          <a:xfrm>
            <a:off x="2690714" y="2466023"/>
            <a:ext cx="233451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Contains different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roles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 within the hospital, such as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Doctor, Nurse, Lab Technician, etc.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 </a:t>
            </a:r>
            <a:endParaRPr sz="1200"/>
          </a:p>
        </p:txBody>
      </p:sp>
      <p:sp>
        <p:nvSpPr>
          <p:cNvPr id="573" name="Google Shape;573;p46"/>
          <p:cNvSpPr txBox="1">
            <a:spLocks noGrp="1"/>
          </p:cNvSpPr>
          <p:nvPr>
            <p:ph type="subTitle" idx="6"/>
          </p:nvPr>
        </p:nvSpPr>
        <p:spPr>
          <a:xfrm>
            <a:off x="5790105" y="2443353"/>
            <a:ext cx="256671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rtl="0" fontAlgn="base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Tracks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patient visits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, including details such as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Admitted On, Discharged, etc.</a:t>
            </a:r>
          </a:p>
        </p:txBody>
      </p:sp>
      <p:sp>
        <p:nvSpPr>
          <p:cNvPr id="574" name="Google Shape;574;p46"/>
          <p:cNvSpPr txBox="1">
            <a:spLocks noGrp="1"/>
          </p:cNvSpPr>
          <p:nvPr>
            <p:ph type="subTitle" idx="7"/>
          </p:nvPr>
        </p:nvSpPr>
        <p:spPr>
          <a:xfrm>
            <a:off x="424514" y="992201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Patient</a:t>
            </a:r>
            <a:endParaRPr sz="1800"/>
          </a:p>
        </p:txBody>
      </p:sp>
      <p:sp>
        <p:nvSpPr>
          <p:cNvPr id="575" name="Google Shape;575;p46"/>
          <p:cNvSpPr txBox="1">
            <a:spLocks noGrp="1"/>
          </p:cNvSpPr>
          <p:nvPr>
            <p:ph type="subTitle" idx="8"/>
          </p:nvPr>
        </p:nvSpPr>
        <p:spPr>
          <a:xfrm>
            <a:off x="2986200" y="992201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Appointments</a:t>
            </a:r>
            <a:endParaRPr sz="1800"/>
          </a:p>
        </p:txBody>
      </p:sp>
      <p:sp>
        <p:nvSpPr>
          <p:cNvPr id="576" name="Google Shape;576;p46"/>
          <p:cNvSpPr txBox="1">
            <a:spLocks noGrp="1"/>
          </p:cNvSpPr>
          <p:nvPr>
            <p:ph type="subTitle" idx="9"/>
          </p:nvPr>
        </p:nvSpPr>
        <p:spPr>
          <a:xfrm>
            <a:off x="5617274" y="93764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Employee</a:t>
            </a:r>
            <a:endParaRPr sz="1800"/>
          </a:p>
        </p:txBody>
      </p:sp>
      <p:sp>
        <p:nvSpPr>
          <p:cNvPr id="577" name="Google Shape;577;p46"/>
          <p:cNvSpPr txBox="1">
            <a:spLocks noGrp="1"/>
          </p:cNvSpPr>
          <p:nvPr>
            <p:ph type="subTitle" idx="13"/>
          </p:nvPr>
        </p:nvSpPr>
        <p:spPr>
          <a:xfrm>
            <a:off x="292663" y="2150522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Department</a:t>
            </a:r>
          </a:p>
        </p:txBody>
      </p:sp>
      <p:sp>
        <p:nvSpPr>
          <p:cNvPr id="578" name="Google Shape;578;p46"/>
          <p:cNvSpPr txBox="1">
            <a:spLocks noGrp="1"/>
          </p:cNvSpPr>
          <p:nvPr>
            <p:ph type="subTitle" idx="14"/>
          </p:nvPr>
        </p:nvSpPr>
        <p:spPr>
          <a:xfrm>
            <a:off x="2826813" y="2177861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Role</a:t>
            </a:r>
            <a:endParaRPr sz="1800"/>
          </a:p>
        </p:txBody>
      </p:sp>
      <p:sp>
        <p:nvSpPr>
          <p:cNvPr id="579" name="Google Shape;579;p46"/>
          <p:cNvSpPr txBox="1">
            <a:spLocks noGrp="1"/>
          </p:cNvSpPr>
          <p:nvPr>
            <p:ph type="subTitle" idx="15"/>
          </p:nvPr>
        </p:nvSpPr>
        <p:spPr>
          <a:xfrm>
            <a:off x="5710593" y="2150522"/>
            <a:ext cx="2646228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Patient_Register</a:t>
            </a:r>
            <a:endParaRPr sz="1800"/>
          </a:p>
        </p:txBody>
      </p:sp>
      <p:sp>
        <p:nvSpPr>
          <p:cNvPr id="2" name="Google Shape;577;p46">
            <a:extLst>
              <a:ext uri="{FF2B5EF4-FFF2-40B4-BE49-F238E27FC236}">
                <a16:creationId xmlns:a16="http://schemas.microsoft.com/office/drawing/2014/main" id="{816599CB-76AC-ABD4-D692-59D952BB7A15}"/>
              </a:ext>
            </a:extLst>
          </p:cNvPr>
          <p:cNvSpPr txBox="1">
            <a:spLocks/>
          </p:cNvSpPr>
          <p:nvPr/>
        </p:nvSpPr>
        <p:spPr>
          <a:xfrm>
            <a:off x="367397" y="3401640"/>
            <a:ext cx="226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/>
              <a:t>Feedback</a:t>
            </a:r>
          </a:p>
        </p:txBody>
      </p:sp>
      <p:sp>
        <p:nvSpPr>
          <p:cNvPr id="3" name="Google Shape;571;p46">
            <a:extLst>
              <a:ext uri="{FF2B5EF4-FFF2-40B4-BE49-F238E27FC236}">
                <a16:creationId xmlns:a16="http://schemas.microsoft.com/office/drawing/2014/main" id="{6E11734D-7F22-B793-572B-2037674191F4}"/>
              </a:ext>
            </a:extLst>
          </p:cNvPr>
          <p:cNvSpPr txBox="1">
            <a:spLocks/>
          </p:cNvSpPr>
          <p:nvPr/>
        </p:nvSpPr>
        <p:spPr>
          <a:xfrm>
            <a:off x="478716" y="3782693"/>
            <a:ext cx="226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Stores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ratings and reviews given by patients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 for </a:t>
            </a:r>
            <a:r>
              <a:rPr lang="en-US" sz="1200">
                <a:latin typeface="DM Sans" pitchFamily="2" charset="77"/>
              </a:rPr>
              <a:t>employees 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during their visit</a:t>
            </a:r>
            <a:endParaRPr lang="en-US" sz="1200"/>
          </a:p>
        </p:txBody>
      </p:sp>
      <p:sp>
        <p:nvSpPr>
          <p:cNvPr id="4" name="Google Shape;577;p46">
            <a:extLst>
              <a:ext uri="{FF2B5EF4-FFF2-40B4-BE49-F238E27FC236}">
                <a16:creationId xmlns:a16="http://schemas.microsoft.com/office/drawing/2014/main" id="{54DE56BB-4EDB-406A-348A-021306127FB3}"/>
              </a:ext>
            </a:extLst>
          </p:cNvPr>
          <p:cNvSpPr txBox="1">
            <a:spLocks/>
          </p:cNvSpPr>
          <p:nvPr/>
        </p:nvSpPr>
        <p:spPr>
          <a:xfrm>
            <a:off x="2856235" y="3401640"/>
            <a:ext cx="226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/>
              <a:t>Disease</a:t>
            </a:r>
          </a:p>
        </p:txBody>
      </p:sp>
      <p:sp>
        <p:nvSpPr>
          <p:cNvPr id="5" name="Google Shape;571;p46">
            <a:extLst>
              <a:ext uri="{FF2B5EF4-FFF2-40B4-BE49-F238E27FC236}">
                <a16:creationId xmlns:a16="http://schemas.microsoft.com/office/drawing/2014/main" id="{1968777B-FE15-1C83-02B2-16D2441CFE32}"/>
              </a:ext>
            </a:extLst>
          </p:cNvPr>
          <p:cNvSpPr txBox="1">
            <a:spLocks/>
          </p:cNvSpPr>
          <p:nvPr/>
        </p:nvSpPr>
        <p:spPr>
          <a:xfrm>
            <a:off x="2826813" y="3782693"/>
            <a:ext cx="2198411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Maintains a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catalog of diseases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, including their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name, description,</a:t>
            </a:r>
            <a:r>
              <a:rPr lang="en-US" sz="1200">
                <a:solidFill>
                  <a:srgbClr val="000000"/>
                </a:solidFill>
                <a:latin typeface="DM Sans" pitchFamily="2" charset="77"/>
              </a:rPr>
              <a:t> etc.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 </a:t>
            </a:r>
            <a:endParaRPr lang="en-US" sz="1200"/>
          </a:p>
        </p:txBody>
      </p:sp>
      <p:sp>
        <p:nvSpPr>
          <p:cNvPr id="6" name="Google Shape;577;p46">
            <a:extLst>
              <a:ext uri="{FF2B5EF4-FFF2-40B4-BE49-F238E27FC236}">
                <a16:creationId xmlns:a16="http://schemas.microsoft.com/office/drawing/2014/main" id="{7461549B-F10E-470D-11B7-9D2A106B0C4E}"/>
              </a:ext>
            </a:extLst>
          </p:cNvPr>
          <p:cNvSpPr txBox="1">
            <a:spLocks/>
          </p:cNvSpPr>
          <p:nvPr/>
        </p:nvSpPr>
        <p:spPr>
          <a:xfrm>
            <a:off x="4985467" y="3378970"/>
            <a:ext cx="226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 err="1"/>
              <a:t>LabTest</a:t>
            </a:r>
            <a:endParaRPr lang="en-US" sz="1800"/>
          </a:p>
        </p:txBody>
      </p:sp>
      <p:sp>
        <p:nvSpPr>
          <p:cNvPr id="7" name="Google Shape;571;p46">
            <a:extLst>
              <a:ext uri="{FF2B5EF4-FFF2-40B4-BE49-F238E27FC236}">
                <a16:creationId xmlns:a16="http://schemas.microsoft.com/office/drawing/2014/main" id="{93324F67-21CE-B2D7-7766-35A6A804747A}"/>
              </a:ext>
            </a:extLst>
          </p:cNvPr>
          <p:cNvSpPr txBox="1">
            <a:spLocks/>
          </p:cNvSpPr>
          <p:nvPr/>
        </p:nvSpPr>
        <p:spPr>
          <a:xfrm>
            <a:off x="5233754" y="3665423"/>
            <a:ext cx="181528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Contains a list of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medical tests available at the hospital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, such as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Blood Tests, MRI, etc.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 </a:t>
            </a:r>
            <a:endParaRPr lang="en-US" sz="1200"/>
          </a:p>
        </p:txBody>
      </p:sp>
      <p:sp>
        <p:nvSpPr>
          <p:cNvPr id="8" name="Google Shape;577;p46">
            <a:extLst>
              <a:ext uri="{FF2B5EF4-FFF2-40B4-BE49-F238E27FC236}">
                <a16:creationId xmlns:a16="http://schemas.microsoft.com/office/drawing/2014/main" id="{1CC69923-3CDB-BE79-D7F9-60E3B1D8F952}"/>
              </a:ext>
            </a:extLst>
          </p:cNvPr>
          <p:cNvSpPr txBox="1">
            <a:spLocks/>
          </p:cNvSpPr>
          <p:nvPr/>
        </p:nvSpPr>
        <p:spPr>
          <a:xfrm>
            <a:off x="6510403" y="3371584"/>
            <a:ext cx="226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/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9895D-AD0B-3395-D6BA-C2A949E59F74}"/>
              </a:ext>
            </a:extLst>
          </p:cNvPr>
          <p:cNvSpPr txBox="1"/>
          <p:nvPr/>
        </p:nvSpPr>
        <p:spPr>
          <a:xfrm>
            <a:off x="7130443" y="3716047"/>
            <a:ext cx="1397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Stores </a:t>
            </a:r>
            <a:r>
              <a:rPr lang="en-US" sz="1200" b="1" i="0">
                <a:solidFill>
                  <a:srgbClr val="000000"/>
                </a:solidFill>
                <a:effectLst/>
                <a:latin typeface="DM Sans" pitchFamily="2" charset="77"/>
              </a:rPr>
              <a:t>address details</a:t>
            </a:r>
            <a:r>
              <a:rPr lang="en-US" sz="1200" b="0" i="0">
                <a:solidFill>
                  <a:srgbClr val="000000"/>
                </a:solidFill>
                <a:effectLst/>
                <a:latin typeface="DM Sans" pitchFamily="2" charset="77"/>
              </a:rPr>
              <a:t> for patients and employees.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F96D4677-1DF4-9A32-A863-F0143406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3">
            <a:extLst>
              <a:ext uri="{FF2B5EF4-FFF2-40B4-BE49-F238E27FC236}">
                <a16:creationId xmlns:a16="http://schemas.microsoft.com/office/drawing/2014/main" id="{F8B89CE3-4EC0-0F31-9B68-EA3192724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5827" y="847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Data Model</a:t>
            </a:r>
          </a:p>
        </p:txBody>
      </p:sp>
      <p:sp>
        <p:nvSpPr>
          <p:cNvPr id="6" name="Google Shape;967;p62">
            <a:extLst>
              <a:ext uri="{FF2B5EF4-FFF2-40B4-BE49-F238E27FC236}">
                <a16:creationId xmlns:a16="http://schemas.microsoft.com/office/drawing/2014/main" id="{B5DAAD37-244B-7AC3-1718-3E79BFF17EE3}"/>
              </a:ext>
            </a:extLst>
          </p:cNvPr>
          <p:cNvSpPr txBox="1"/>
          <p:nvPr/>
        </p:nvSpPr>
        <p:spPr>
          <a:xfrm>
            <a:off x="6319777" y="1905560"/>
            <a:ext cx="2824223" cy="162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endParaRPr lang="en-US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Shows how various </a:t>
            </a:r>
            <a:r>
              <a:rPr lang="en-US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entities (tables) are structured, related.</a:t>
            </a:r>
            <a:endParaRPr lang="en-US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endParaRPr lang="en-US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Relationships (1:M, M:N)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al" panose="020B0604020202020204" pitchFamily="34" charset="0"/>
              <a:buChar char="•"/>
            </a:pPr>
            <a:endParaRPr lang="en-US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 descr="A diagram of a database&#10;&#10;Description automatically generated with medium confidence">
            <a:extLst>
              <a:ext uri="{FF2B5EF4-FFF2-40B4-BE49-F238E27FC236}">
                <a16:creationId xmlns:a16="http://schemas.microsoft.com/office/drawing/2014/main" id="{37A6F8F8-FEF0-39D0-FE1F-0961E8503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30" y="657488"/>
            <a:ext cx="3657906" cy="42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A2D50226-B258-ABF2-9E12-D6135C4E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3">
            <a:extLst>
              <a:ext uri="{FF2B5EF4-FFF2-40B4-BE49-F238E27FC236}">
                <a16:creationId xmlns:a16="http://schemas.microsoft.com/office/drawing/2014/main" id="{D95A0ACA-24F5-0036-78A6-8AEF20EB4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24576" y="3789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842F7-6891-4DA6-F2C7-4889B7F9C054}"/>
              </a:ext>
            </a:extLst>
          </p:cNvPr>
          <p:cNvSpPr txBox="1"/>
          <p:nvPr/>
        </p:nvSpPr>
        <p:spPr>
          <a:xfrm>
            <a:off x="1582310" y="1288111"/>
            <a:ext cx="6151043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M Sans" pitchFamily="2" charset="77"/>
              </a:rPr>
              <a:t>Standardizing date time formats &amp; numerical values.</a:t>
            </a:r>
          </a:p>
          <a:p>
            <a:r>
              <a:rPr lang="en-US">
                <a:latin typeface="DM Sans" pitchFamily="2" charset="77"/>
              </a:rPr>
              <a:t>      </a:t>
            </a:r>
            <a:r>
              <a:rPr lang="en-US" sz="1200">
                <a:latin typeface="DM Sans" pitchFamily="2" charset="77"/>
              </a:rPr>
              <a:t>- Ensuring all date times follow a consistent format.</a:t>
            </a:r>
          </a:p>
          <a:p>
            <a:r>
              <a:rPr lang="en-US" sz="1200">
                <a:latin typeface="DM Sans" pitchFamily="2" charset="77"/>
              </a:rPr>
              <a:t>       - Height, Weight, Age and other numerical values should be realistic.</a:t>
            </a:r>
          </a:p>
          <a:p>
            <a:endParaRPr lang="en-US">
              <a:latin typeface="DM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M Sans" pitchFamily="2" charset="77"/>
              </a:rPr>
              <a:t>Eliminating duplicate entries.</a:t>
            </a:r>
          </a:p>
          <a:p>
            <a:r>
              <a:rPr lang="en-US">
                <a:latin typeface="DM Sans" pitchFamily="2" charset="77"/>
              </a:rPr>
              <a:t>      </a:t>
            </a:r>
            <a:r>
              <a:rPr lang="en-US" sz="1200">
                <a:latin typeface="DM Sans" pitchFamily="2" charset="77"/>
              </a:rPr>
              <a:t>- Ensuring one appointment per patient per time slot.</a:t>
            </a:r>
          </a:p>
          <a:p>
            <a:r>
              <a:rPr lang="en-US" sz="1200">
                <a:latin typeface="DM Sans" pitchFamily="2" charset="77"/>
              </a:rPr>
              <a:t>       - Preventing duplicate feedback entries for a single visit to maintain accuracy.</a:t>
            </a:r>
          </a:p>
          <a:p>
            <a:endParaRPr lang="en-US">
              <a:latin typeface="DM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M Sans" pitchFamily="2" charset="77"/>
              </a:rPr>
              <a:t>Ensuring logical consistency in patient records.</a:t>
            </a:r>
          </a:p>
          <a:p>
            <a:r>
              <a:rPr lang="en-US">
                <a:latin typeface="DM Sans" pitchFamily="2" charset="77"/>
              </a:rPr>
              <a:t>      </a:t>
            </a:r>
            <a:r>
              <a:rPr lang="en-US" sz="1200">
                <a:latin typeface="DM Sans" pitchFamily="2" charset="77"/>
              </a:rPr>
              <a:t>- Ensuring no inconsistencies in hospital stay durations.</a:t>
            </a:r>
          </a:p>
          <a:p>
            <a:endParaRPr lang="en-US">
              <a:latin typeface="DM Sa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DM Sans" pitchFamily="2" charset="77"/>
              </a:rPr>
              <a:t>Classifying patients into Age Groups.</a:t>
            </a:r>
          </a:p>
          <a:p>
            <a:r>
              <a:rPr lang="en-US">
                <a:latin typeface="DM Sans" pitchFamily="2" charset="77"/>
              </a:rPr>
              <a:t>      </a:t>
            </a:r>
            <a:r>
              <a:rPr lang="en-US" sz="1200">
                <a:latin typeface="DM Sans" pitchFamily="2" charset="77"/>
              </a:rPr>
              <a:t>- Patients are categorized based on Age to enable demographic based analysis.</a:t>
            </a:r>
          </a:p>
        </p:txBody>
      </p:sp>
    </p:spTree>
    <p:extLst>
      <p:ext uri="{BB962C8B-B14F-4D97-AF65-F5344CB8AC3E}">
        <p14:creationId xmlns:p14="http://schemas.microsoft.com/office/powerpoint/2010/main" val="330334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83C04992-6FF3-281D-0841-5AF0377B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3">
            <a:extLst>
              <a:ext uri="{FF2B5EF4-FFF2-40B4-BE49-F238E27FC236}">
                <a16:creationId xmlns:a16="http://schemas.microsoft.com/office/drawing/2014/main" id="{E9923EDB-AB23-CE40-566A-616E52F0F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629" y="259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Execution &amp; Analytics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17153-553F-AB91-286F-264019902FD9}"/>
              </a:ext>
            </a:extLst>
          </p:cNvPr>
          <p:cNvSpPr txBox="1"/>
          <p:nvPr/>
        </p:nvSpPr>
        <p:spPr>
          <a:xfrm>
            <a:off x="1001864" y="1001864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Query1: Patient History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45C281-D816-A8D5-D9B4-92DA834F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" r="39695"/>
          <a:stretch/>
        </p:blipFill>
        <p:spPr>
          <a:xfrm>
            <a:off x="197976" y="1432270"/>
            <a:ext cx="3211726" cy="2495674"/>
          </a:xfrm>
          <a:prstGeom prst="rect">
            <a:avLst/>
          </a:prstGeom>
        </p:spPr>
      </p:pic>
      <p:pic>
        <p:nvPicPr>
          <p:cNvPr id="9" name="Picture 8" descr="A black and white table with numbers and letters&#10;&#10;Description automatically generated">
            <a:extLst>
              <a:ext uri="{FF2B5EF4-FFF2-40B4-BE49-F238E27FC236}">
                <a16:creationId xmlns:a16="http://schemas.microsoft.com/office/drawing/2014/main" id="{19362B3E-9799-B5AD-EAA2-B6BF211D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979" y="1915065"/>
            <a:ext cx="5415045" cy="1068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5B7D72-F063-334B-0116-05CA2DBBD811}"/>
              </a:ext>
            </a:extLst>
          </p:cNvPr>
          <p:cNvSpPr txBox="1"/>
          <p:nvPr/>
        </p:nvSpPr>
        <p:spPr>
          <a:xfrm>
            <a:off x="3530979" y="1544623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M Sans" pitchFamily="2" charset="7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75807964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c10e052-b01c-4849-9967-ee7ec74fc9d8}" enabled="0" method="" siteId="{bc10e052-b01c-4849-9967-ee7ec74fc9d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Macintosh PowerPoint</Application>
  <PresentationFormat>On-screen Show (16:9)</PresentationFormat>
  <Paragraphs>184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Anaheim</vt:lpstr>
      <vt:lpstr>Nunito Light</vt:lpstr>
      <vt:lpstr>DM Sans</vt:lpstr>
      <vt:lpstr>Calibri</vt:lpstr>
      <vt:lpstr>Outfit</vt:lpstr>
      <vt:lpstr>Aptos</vt:lpstr>
      <vt:lpstr>Data Collection and Analysis - Master of Science in Community Health and Prevention Research by Slidesgo</vt:lpstr>
      <vt:lpstr>Health Care Data Management System </vt:lpstr>
      <vt:lpstr>Introduction</vt:lpstr>
      <vt:lpstr>Primary Objectives</vt:lpstr>
      <vt:lpstr>Data Pipeline</vt:lpstr>
      <vt:lpstr>PowerPoint Presentation</vt:lpstr>
      <vt:lpstr>Entities</vt:lpstr>
      <vt:lpstr>Data Model</vt:lpstr>
      <vt:lpstr>Data Transformation</vt:lpstr>
      <vt:lpstr>Query Execution &amp;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Integration using Tkinter</vt:lpstr>
      <vt:lpstr>Overview of GUI</vt:lpstr>
      <vt:lpstr>Login Window</vt:lpstr>
      <vt:lpstr>Demo For GUI Presentation</vt:lpstr>
      <vt:lpstr>Database authentication using login window</vt:lpstr>
      <vt:lpstr>Login validation</vt:lpstr>
      <vt:lpstr>Healthcare Database system window</vt:lpstr>
      <vt:lpstr>Patient history</vt:lpstr>
      <vt:lpstr>Most Diagnosed Diseases in last 2 years</vt:lpstr>
      <vt:lpstr>Patient visits by Age Group</vt:lpstr>
      <vt:lpstr>Statewise Cases for diseases</vt:lpstr>
      <vt:lpstr>Revenue Generated by each department</vt:lpstr>
      <vt:lpstr>Patients with most visits</vt:lpstr>
      <vt:lpstr>Total appointments per Doctor</vt:lpstr>
      <vt:lpstr>List of appointments by status</vt:lpstr>
      <vt:lpstr>PowerPoint Presentation</vt:lpstr>
      <vt:lpstr>Data Visualization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Devi Sowjanya Padala</cp:lastModifiedBy>
  <cp:revision>1</cp:revision>
  <dcterms:modified xsi:type="dcterms:W3CDTF">2025-03-10T23:57:40Z</dcterms:modified>
</cp:coreProperties>
</file>